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257" r:id="rId3"/>
    <p:sldId id="258" r:id="rId4"/>
    <p:sldId id="269" r:id="rId5"/>
    <p:sldId id="259" r:id="rId6"/>
    <p:sldId id="271" r:id="rId7"/>
    <p:sldId id="270" r:id="rId8"/>
    <p:sldId id="272" r:id="rId9"/>
    <p:sldId id="263" r:id="rId10"/>
    <p:sldId id="264" r:id="rId11"/>
    <p:sldId id="273" r:id="rId12"/>
    <p:sldId id="285" r:id="rId13"/>
    <p:sldId id="267" r:id="rId14"/>
    <p:sldId id="274" r:id="rId15"/>
    <p:sldId id="287" r:id="rId16"/>
    <p:sldId id="275" r:id="rId17"/>
    <p:sldId id="276" r:id="rId18"/>
    <p:sldId id="277" r:id="rId19"/>
    <p:sldId id="278" r:id="rId20"/>
    <p:sldId id="279" r:id="rId21"/>
    <p:sldId id="280" r:id="rId22"/>
    <p:sldId id="281" r:id="rId23"/>
    <p:sldId id="286" r:id="rId24"/>
    <p:sldId id="284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202D90"/>
    <a:srgbClr val="CC0000"/>
    <a:srgbClr val="A50021"/>
    <a:srgbClr val="E6308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558" autoAdjust="0"/>
    <p:restoredTop sz="84547" autoAdjust="0"/>
  </p:normalViewPr>
  <p:slideViewPr>
    <p:cSldViewPr>
      <p:cViewPr varScale="1">
        <p:scale>
          <a:sx n="88" d="100"/>
          <a:sy n="88" d="100"/>
        </p:scale>
        <p:origin x="-13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911391-F033-4458-B2B9-DC10040F53FF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342D29-8A7B-498A-80E9-B9C526908B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317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42D29-8A7B-498A-80E9-B9C526908B3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84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42D29-8A7B-498A-80E9-B9C526908B3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5723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342D29-8A7B-498A-80E9-B9C526908B32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7137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1406020"/>
            <a:ext cx="6172199" cy="2251579"/>
          </a:xfrm>
        </p:spPr>
        <p:txBody>
          <a:bodyPr lIns="0" rIns="0" anchor="t">
            <a:noAutofit/>
          </a:bodyPr>
          <a:lstStyle>
            <a:lvl1pPr>
              <a:defRPr sz="6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3905864"/>
            <a:ext cx="6172200" cy="1123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1554480"/>
            <a:ext cx="4222308" cy="388620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9848" y="1554480"/>
            <a:ext cx="2075688" cy="3886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6432" y="1554480"/>
            <a:ext cx="4224528" cy="3886200"/>
          </a:xfrm>
        </p:spPr>
        <p:txBody>
          <a:bodyPr vert="eaVer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456432" y="1545336"/>
            <a:ext cx="4224528" cy="3886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1472184"/>
            <a:ext cx="6172200" cy="2130552"/>
          </a:xfrm>
        </p:spPr>
        <p:txBody>
          <a:bodyPr anchor="t">
            <a:noAutofit/>
          </a:bodyPr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3886200"/>
            <a:ext cx="6172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6325" cy="1066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86998" y="1915859"/>
            <a:ext cx="3646966" cy="2881426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754" y="1915881"/>
            <a:ext cx="3639311" cy="288139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9600"/>
            <a:ext cx="3615734" cy="106679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1" y="1916113"/>
            <a:ext cx="3638550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860676"/>
            <a:ext cx="3638550" cy="28828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92625" y="1916113"/>
            <a:ext cx="3660775" cy="646112"/>
          </a:xfrm>
        </p:spPr>
        <p:txBody>
          <a:bodyPr anchor="t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2626" y="2860676"/>
            <a:ext cx="3651250" cy="28829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162800" y="1551543"/>
            <a:ext cx="1828800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9450" y="1920876"/>
            <a:ext cx="3654425" cy="288924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6425"/>
            <a:ext cx="3629025" cy="1041400"/>
          </a:xfrm>
        </p:spPr>
        <p:txBody>
          <a:bodyPr anchor="t">
            <a:normAutofit/>
          </a:bodyPr>
          <a:lstStyle>
            <a:lvl1pPr algn="l">
              <a:defRPr sz="18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920875"/>
            <a:ext cx="3629025" cy="18129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776" y="600074"/>
            <a:ext cx="2074862" cy="1981201"/>
          </a:xfrm>
          <a:ln>
            <a:noFill/>
          </a:ln>
        </p:spPr>
        <p:txBody>
          <a:bodyPr anchor="t">
            <a:normAutofit/>
          </a:bodyPr>
          <a:lstStyle>
            <a:lvl1pPr algn="l">
              <a:defRPr sz="1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63862" y="1650999"/>
            <a:ext cx="5627687" cy="422076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63862" y="614363"/>
            <a:ext cx="3741738" cy="9096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>
          <a:xfrm>
            <a:off x="493776" y="6356350"/>
            <a:ext cx="5102352" cy="365125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1554480"/>
            <a:ext cx="2073348" cy="19794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0" y="1547036"/>
            <a:ext cx="4222308" cy="3886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62800" y="189468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9848" y="6356350"/>
            <a:ext cx="5102352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59752" y="6356350"/>
            <a:ext cx="113768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1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i="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0648"/>
            <a:ext cx="6195391" cy="3396951"/>
          </a:xfrm>
        </p:spPr>
        <p:txBody>
          <a:bodyPr/>
          <a:lstStyle/>
          <a:p>
            <a:pPr algn="ctr"/>
            <a:r>
              <a:rPr lang="uk-UA" sz="3600" i="1" dirty="0">
                <a:solidFill>
                  <a:srgbClr val="FF0000"/>
                </a:solidFill>
              </a:rPr>
              <a:t>С</a:t>
            </a:r>
            <a:r>
              <a:rPr lang="uk-UA" sz="3600" i="1" dirty="0" smtClean="0">
                <a:solidFill>
                  <a:srgbClr val="FF0000"/>
                </a:solidFill>
              </a:rPr>
              <a:t>истема виховної роботи </a:t>
            </a:r>
            <a:r>
              <a:rPr lang="uk-UA" sz="3600" i="1" dirty="0" err="1" smtClean="0">
                <a:solidFill>
                  <a:srgbClr val="FF0000"/>
                </a:solidFill>
              </a:rPr>
              <a:t>Комишівської</a:t>
            </a:r>
            <a:r>
              <a:rPr lang="uk-UA" sz="3600" i="1" dirty="0" smtClean="0">
                <a:solidFill>
                  <a:srgbClr val="FF0000"/>
                </a:solidFill>
              </a:rPr>
              <a:t> ЗОШ </a:t>
            </a:r>
            <a:br>
              <a:rPr lang="uk-UA" sz="3600" i="1" dirty="0" smtClean="0">
                <a:solidFill>
                  <a:srgbClr val="FF0000"/>
                </a:solidFill>
              </a:rPr>
            </a:br>
            <a:r>
              <a:rPr lang="uk-UA" sz="3600" i="1" dirty="0" smtClean="0">
                <a:solidFill>
                  <a:srgbClr val="FF0000"/>
                </a:solidFill>
              </a:rPr>
              <a:t>І-ІІІ ступенів з впровадження основних орієнтирів виховання</a:t>
            </a:r>
            <a:endParaRPr lang="ru-RU" sz="3600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 descr="I:\DCIM\101NIKON\DSCN0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21088"/>
            <a:ext cx="2232248" cy="23762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3861048"/>
            <a:ext cx="2728556" cy="5345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995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34988" y="188640"/>
            <a:ext cx="7920880" cy="504056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uk-UA" i="1" dirty="0"/>
              <a:t>м</a:t>
            </a:r>
            <a:r>
              <a:rPr lang="uk-UA" i="1" dirty="0" smtClean="0"/>
              <a:t>одель виховної роботи </a:t>
            </a:r>
            <a:r>
              <a:rPr lang="uk-UA" i="1" dirty="0" err="1"/>
              <a:t>К</a:t>
            </a:r>
            <a:r>
              <a:rPr lang="uk-UA" i="1" dirty="0" err="1" smtClean="0"/>
              <a:t>омишівської</a:t>
            </a:r>
            <a:r>
              <a:rPr lang="uk-UA" i="1" dirty="0" smtClean="0"/>
              <a:t> ЗОШ І-ІІІ ступенів</a:t>
            </a:r>
            <a:endParaRPr lang="ru-RU" i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85612" y="815123"/>
            <a:ext cx="6165746" cy="360040"/>
          </a:xfrm>
          <a:prstGeom prst="roundRect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2060"/>
                </a:solidFill>
              </a:rPr>
              <a:t>Рада школи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1363487"/>
            <a:ext cx="1800200" cy="69736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Педагогічна рада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57738" y="2420888"/>
            <a:ext cx="1810005" cy="72008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Батьківські лекторії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7738" y="3533598"/>
            <a:ext cx="1844961" cy="7594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МО класних керівників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56116" y="4653813"/>
            <a:ext cx="1846583" cy="71940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Класні керівники</a:t>
            </a:r>
            <a:endParaRPr lang="ru-RU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444208" y="1363486"/>
            <a:ext cx="2059498" cy="69736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Учнівське самоврядування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537853" y="2390665"/>
            <a:ext cx="1872208" cy="6857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Батьківські збори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588225" y="3539413"/>
            <a:ext cx="1901484" cy="75368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err="1" smtClean="0"/>
              <a:t>Вчителі-предметники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588225" y="4630284"/>
            <a:ext cx="1915481" cy="742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Психолого-педагогічна служба</a:t>
            </a: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92321" y="1344487"/>
            <a:ext cx="2952328" cy="457199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202D90"/>
                </a:solidFill>
              </a:rPr>
              <a:t>Піклувальна рада</a:t>
            </a:r>
            <a:endParaRPr lang="ru-RU" sz="2400" b="1" dirty="0">
              <a:solidFill>
                <a:srgbClr val="202D9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059832" y="2210747"/>
            <a:ext cx="2880320" cy="498174"/>
          </a:xfrm>
          <a:prstGeom prst="roundRect">
            <a:avLst/>
          </a:prstGeom>
          <a:solidFill>
            <a:srgbClr val="E6308F"/>
          </a:solidFill>
          <a:ln>
            <a:solidFill>
              <a:srgbClr val="E63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Батьківські комітети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43608" y="6021287"/>
            <a:ext cx="1418456" cy="50405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Гуртки</a:t>
            </a:r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059832" y="5250232"/>
            <a:ext cx="2952328" cy="457200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2060"/>
                </a:solidFill>
              </a:rPr>
              <a:t>Позакласна робота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3427411" y="3853341"/>
            <a:ext cx="2232248" cy="121669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О</a:t>
            </a:r>
            <a:r>
              <a:rPr lang="uk-UA" sz="2000" b="1" dirty="0" smtClean="0">
                <a:solidFill>
                  <a:srgbClr val="002060"/>
                </a:solidFill>
              </a:rPr>
              <a:t>собистість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095836" y="3076398"/>
            <a:ext cx="2880320" cy="463015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2060"/>
                </a:solidFill>
              </a:rPr>
              <a:t>Б</a:t>
            </a:r>
            <a:r>
              <a:rPr lang="uk-UA" sz="2000" b="1" dirty="0" smtClean="0">
                <a:solidFill>
                  <a:srgbClr val="002060"/>
                </a:solidFill>
              </a:rPr>
              <a:t>атьки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707904" y="6021287"/>
            <a:ext cx="1846278" cy="50405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Факультативи</a:t>
            </a:r>
            <a:endParaRPr lang="ru-RU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053404" y="6021287"/>
            <a:ext cx="1407028" cy="50405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Секції</a:t>
            </a:r>
            <a:endParaRPr lang="ru-RU" dirty="0"/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1752836" y="1183731"/>
            <a:ext cx="0" cy="179756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043" y="1179089"/>
            <a:ext cx="12700" cy="195263"/>
          </a:xfrm>
          <a:prstGeom prst="rect">
            <a:avLst/>
          </a:prstGeom>
          <a:noFill/>
          <a:ln w="9525">
            <a:solidFill>
              <a:srgbClr val="202D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292" y="1168223"/>
            <a:ext cx="12700" cy="195263"/>
          </a:xfrm>
          <a:prstGeom prst="rect">
            <a:avLst/>
          </a:prstGeom>
          <a:noFill/>
          <a:ln w="9525">
            <a:solidFill>
              <a:srgbClr val="202D9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Прямая соединительная линия 30"/>
          <p:cNvCxnSpPr/>
          <p:nvPr/>
        </p:nvCxnSpPr>
        <p:spPr>
          <a:xfrm flipV="1">
            <a:off x="2267743" y="1712167"/>
            <a:ext cx="624577" cy="3112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Прямая соединительная линия 2059"/>
          <p:cNvCxnSpPr>
            <a:stCxn id="5" idx="2"/>
            <a:endCxn id="6" idx="0"/>
          </p:cNvCxnSpPr>
          <p:nvPr/>
        </p:nvCxnSpPr>
        <p:spPr>
          <a:xfrm flipH="1">
            <a:off x="1362741" y="2060849"/>
            <a:ext cx="4903" cy="360039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Прямая соединительная линия 2065"/>
          <p:cNvCxnSpPr>
            <a:stCxn id="6" idx="2"/>
            <a:endCxn id="7" idx="0"/>
          </p:cNvCxnSpPr>
          <p:nvPr/>
        </p:nvCxnSpPr>
        <p:spPr>
          <a:xfrm>
            <a:off x="1362741" y="3140968"/>
            <a:ext cx="17478" cy="392630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5" name="Прямая соединительная линия 2074"/>
          <p:cNvCxnSpPr/>
          <p:nvPr/>
        </p:nvCxnSpPr>
        <p:spPr>
          <a:xfrm>
            <a:off x="1381317" y="4293096"/>
            <a:ext cx="0" cy="337188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0" name="Прямая соединительная линия 2079"/>
          <p:cNvCxnSpPr/>
          <p:nvPr/>
        </p:nvCxnSpPr>
        <p:spPr>
          <a:xfrm flipV="1">
            <a:off x="2267743" y="2620381"/>
            <a:ext cx="756085" cy="1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6" name="Прямая соединительная линия 2085"/>
          <p:cNvCxnSpPr>
            <a:endCxn id="18" idx="1"/>
          </p:cNvCxnSpPr>
          <p:nvPr/>
        </p:nvCxnSpPr>
        <p:spPr>
          <a:xfrm>
            <a:off x="2338703" y="2620381"/>
            <a:ext cx="757133" cy="687525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0" name="Прямая соединительная линия 2089"/>
          <p:cNvCxnSpPr>
            <a:stCxn id="18" idx="1"/>
          </p:cNvCxnSpPr>
          <p:nvPr/>
        </p:nvCxnSpPr>
        <p:spPr>
          <a:xfrm flipH="1">
            <a:off x="2338703" y="3307906"/>
            <a:ext cx="757133" cy="769166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6" name="Прямая соединительная линия 2095"/>
          <p:cNvCxnSpPr>
            <a:stCxn id="9" idx="2"/>
          </p:cNvCxnSpPr>
          <p:nvPr/>
        </p:nvCxnSpPr>
        <p:spPr>
          <a:xfrm>
            <a:off x="7473957" y="2060849"/>
            <a:ext cx="25186" cy="360039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8" name="Прямая соединительная линия 2097"/>
          <p:cNvCxnSpPr>
            <a:stCxn id="10" idx="2"/>
            <a:endCxn id="11" idx="0"/>
          </p:cNvCxnSpPr>
          <p:nvPr/>
        </p:nvCxnSpPr>
        <p:spPr>
          <a:xfrm>
            <a:off x="7473957" y="3076398"/>
            <a:ext cx="65010" cy="463015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0" name="Прямая соединительная линия 2099"/>
          <p:cNvCxnSpPr>
            <a:stCxn id="11" idx="2"/>
            <a:endCxn id="12" idx="0"/>
          </p:cNvCxnSpPr>
          <p:nvPr/>
        </p:nvCxnSpPr>
        <p:spPr>
          <a:xfrm>
            <a:off x="7538967" y="4293096"/>
            <a:ext cx="6999" cy="337188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2" name="Прямая соединительная линия 2101"/>
          <p:cNvCxnSpPr>
            <a:endCxn id="18" idx="0"/>
          </p:cNvCxnSpPr>
          <p:nvPr/>
        </p:nvCxnSpPr>
        <p:spPr>
          <a:xfrm>
            <a:off x="4535996" y="2780928"/>
            <a:ext cx="0" cy="295470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4" name="Прямая соединительная линия 2103"/>
          <p:cNvCxnSpPr>
            <a:endCxn id="14" idx="0"/>
          </p:cNvCxnSpPr>
          <p:nvPr/>
        </p:nvCxnSpPr>
        <p:spPr>
          <a:xfrm>
            <a:off x="4487292" y="1835087"/>
            <a:ext cx="12700" cy="375660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6" name="Прямая соединительная линия 2105"/>
          <p:cNvCxnSpPr>
            <a:stCxn id="18" idx="2"/>
            <a:endCxn id="18" idx="2"/>
          </p:cNvCxnSpPr>
          <p:nvPr/>
        </p:nvCxnSpPr>
        <p:spPr>
          <a:xfrm>
            <a:off x="4535996" y="35394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9" name="Прямая соединительная линия 2108"/>
          <p:cNvCxnSpPr>
            <a:stCxn id="18" idx="2"/>
            <a:endCxn id="17" idx="0"/>
          </p:cNvCxnSpPr>
          <p:nvPr/>
        </p:nvCxnSpPr>
        <p:spPr>
          <a:xfrm>
            <a:off x="4535996" y="3539413"/>
            <a:ext cx="7539" cy="313928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4" name="Прямая соединительная линия 2153"/>
          <p:cNvCxnSpPr>
            <a:endCxn id="16" idx="1"/>
          </p:cNvCxnSpPr>
          <p:nvPr/>
        </p:nvCxnSpPr>
        <p:spPr>
          <a:xfrm>
            <a:off x="2338703" y="4978626"/>
            <a:ext cx="721129" cy="500206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58" name="Прямая соединительная линия 2157"/>
          <p:cNvCxnSpPr>
            <a:stCxn id="17" idx="4"/>
            <a:endCxn id="16" idx="0"/>
          </p:cNvCxnSpPr>
          <p:nvPr/>
        </p:nvCxnSpPr>
        <p:spPr>
          <a:xfrm flipH="1">
            <a:off x="4535996" y="5070039"/>
            <a:ext cx="7539" cy="180193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0" name="Прямая соединительная линия 2169"/>
          <p:cNvCxnSpPr>
            <a:endCxn id="9" idx="1"/>
          </p:cNvCxnSpPr>
          <p:nvPr/>
        </p:nvCxnSpPr>
        <p:spPr>
          <a:xfrm>
            <a:off x="5844649" y="1712168"/>
            <a:ext cx="599559" cy="0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6" name="Прямая соединительная линия 2225"/>
          <p:cNvCxnSpPr>
            <a:stCxn id="14" idx="3"/>
            <a:endCxn id="10" idx="1"/>
          </p:cNvCxnSpPr>
          <p:nvPr/>
        </p:nvCxnSpPr>
        <p:spPr>
          <a:xfrm>
            <a:off x="5940152" y="2459834"/>
            <a:ext cx="597701" cy="273698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28" name="Прямая соединительная линия 2227"/>
          <p:cNvCxnSpPr>
            <a:endCxn id="10" idx="1"/>
          </p:cNvCxnSpPr>
          <p:nvPr/>
        </p:nvCxnSpPr>
        <p:spPr>
          <a:xfrm flipV="1">
            <a:off x="6012160" y="2733532"/>
            <a:ext cx="525693" cy="574373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0" name="Прямая соединительная линия 2229"/>
          <p:cNvCxnSpPr/>
          <p:nvPr/>
        </p:nvCxnSpPr>
        <p:spPr>
          <a:xfrm flipV="1">
            <a:off x="5687228" y="3913347"/>
            <a:ext cx="850625" cy="374140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2" name="Прямая соединительная линия 2231"/>
          <p:cNvCxnSpPr/>
          <p:nvPr/>
        </p:nvCxnSpPr>
        <p:spPr>
          <a:xfrm>
            <a:off x="5687228" y="4293096"/>
            <a:ext cx="850625" cy="776943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49" name="Прямая соединительная линия 2248"/>
          <p:cNvCxnSpPr>
            <a:stCxn id="16" idx="3"/>
          </p:cNvCxnSpPr>
          <p:nvPr/>
        </p:nvCxnSpPr>
        <p:spPr>
          <a:xfrm flipV="1">
            <a:off x="6012160" y="5160135"/>
            <a:ext cx="576065" cy="318697"/>
          </a:xfrm>
          <a:prstGeom prst="line">
            <a:avLst/>
          </a:prstGeom>
          <a:ln>
            <a:solidFill>
              <a:srgbClr val="202D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0" name="Скругленная соединительная линия 2259"/>
          <p:cNvCxnSpPr>
            <a:stCxn id="16" idx="3"/>
          </p:cNvCxnSpPr>
          <p:nvPr/>
        </p:nvCxnSpPr>
        <p:spPr>
          <a:xfrm>
            <a:off x="6012160" y="5478832"/>
            <a:ext cx="1033265" cy="859739"/>
          </a:xfrm>
          <a:prstGeom prst="curvedConnector3">
            <a:avLst>
              <a:gd name="adj1" fmla="val 30438"/>
            </a:avLst>
          </a:prstGeom>
          <a:ln>
            <a:solidFill>
              <a:srgbClr val="202D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7" name="Скругленная соединительная линия 2266"/>
          <p:cNvCxnSpPr>
            <a:stCxn id="16" idx="1"/>
            <a:endCxn id="15" idx="3"/>
          </p:cNvCxnSpPr>
          <p:nvPr/>
        </p:nvCxnSpPr>
        <p:spPr>
          <a:xfrm rot="10800000" flipV="1">
            <a:off x="2462064" y="5478832"/>
            <a:ext cx="597768" cy="794484"/>
          </a:xfrm>
          <a:prstGeom prst="curvedConnector3">
            <a:avLst>
              <a:gd name="adj1" fmla="val 50000"/>
            </a:avLst>
          </a:prstGeom>
          <a:ln>
            <a:solidFill>
              <a:srgbClr val="202D9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7" name="Прямая со стрелкой 2276"/>
          <p:cNvCxnSpPr>
            <a:endCxn id="19" idx="0"/>
          </p:cNvCxnSpPr>
          <p:nvPr/>
        </p:nvCxnSpPr>
        <p:spPr>
          <a:xfrm>
            <a:off x="4631043" y="5707432"/>
            <a:ext cx="0" cy="3138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6"/>
          <p:cNvSpPr>
            <a:spLocks noChangeArrowheads="1"/>
          </p:cNvSpPr>
          <p:nvPr/>
        </p:nvSpPr>
        <p:spPr bwMode="auto">
          <a:xfrm>
            <a:off x="1125843" y="6525344"/>
            <a:ext cx="7010400" cy="285750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100000">
                <a:srgbClr val="3B00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КОНКУРЕНТНОСПРОМОЖНИЙ     ВИПУСКНИК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65868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свиток 1"/>
          <p:cNvSpPr/>
          <p:nvPr/>
        </p:nvSpPr>
        <p:spPr>
          <a:xfrm>
            <a:off x="179512" y="404664"/>
            <a:ext cx="4156161" cy="468052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Методи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: 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перспектива;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заохочення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 і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покарання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;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громадська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 думка;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рефлексія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4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Прийоми</a:t>
            </a:r>
            <a:r>
              <a:rPr lang="ru-RU" sz="24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sz="1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</a:p>
          <a:p>
            <a:r>
              <a:rPr lang="ru-RU" sz="16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довіра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,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прохання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,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нагорода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, методики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колективної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 і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групової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діяльності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endParaRPr lang="ru-RU" sz="1600" dirty="0">
              <a:solidFill>
                <a:schemeClr val="accent6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3" name="Вертикальный свиток 2"/>
          <p:cNvSpPr/>
          <p:nvPr/>
        </p:nvSpPr>
        <p:spPr>
          <a:xfrm>
            <a:off x="4499992" y="404664"/>
            <a:ext cx="4032448" cy="4680520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Засоби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sz="2400" b="1" dirty="0">
                <a:solidFill>
                  <a:srgbClr val="FF0000"/>
                </a:solidFill>
                <a:latin typeface="Times New Roman"/>
                <a:ea typeface="Times New Roman"/>
              </a:rPr>
              <a:t>:</a:t>
            </a:r>
            <a:endParaRPr lang="ru-RU" sz="1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праця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;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навчання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;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спілкування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;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слово;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мистецтво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;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спорт</a:t>
            </a:r>
            <a:r>
              <a:rPr lang="uk-UA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,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гра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;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елементи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соціального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середовища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;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/>
              <a:ea typeface="Times New Roman"/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робота в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шкільному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самоврядуванні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ea typeface="Times New Roman"/>
              </a:rPr>
              <a:t>.</a:t>
            </a:r>
            <a:endParaRPr lang="ru-RU" sz="2000" dirty="0">
              <a:solidFill>
                <a:schemeClr val="accent6">
                  <a:lumMod val="50000"/>
                </a:schemeClr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85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792088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ГУРТКОВА</a:t>
            </a:r>
            <a:r>
              <a:rPr lang="uk-UA" sz="54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uk-UA" sz="32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РОБОТА</a:t>
            </a:r>
            <a:endParaRPr lang="ru-RU" sz="32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1250476"/>
            <a:ext cx="244827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Гуртки </a:t>
            </a:r>
            <a:endParaRPr lang="ru-RU" sz="1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ЦД та ЮТ</a:t>
            </a:r>
            <a:endParaRPr lang="ru-RU" sz="1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на базі школи</a:t>
            </a:r>
            <a:endParaRPr lang="ru-RU" sz="1600" dirty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2450807"/>
            <a:ext cx="2448272" cy="39703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1.</a:t>
            </a:r>
            <a:r>
              <a:rPr lang="uk-UA" dirty="0">
                <a:latin typeface="Times New Roman"/>
                <a:ea typeface="Times New Roman"/>
              </a:rPr>
              <a:t>«Юний художник»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2.</a:t>
            </a:r>
            <a:r>
              <a:rPr lang="uk-UA" dirty="0">
                <a:latin typeface="Times New Roman"/>
                <a:ea typeface="Times New Roman"/>
              </a:rPr>
              <a:t>«Географічне краєзнавство»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3.Історико-краєзнавчий </a:t>
            </a:r>
            <a:r>
              <a:rPr lang="ru-RU" dirty="0" err="1">
                <a:latin typeface="Times New Roman"/>
                <a:ea typeface="Times New Roman"/>
              </a:rPr>
              <a:t>гурток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4.Вокальний ансамбль «</a:t>
            </a:r>
            <a:r>
              <a:rPr lang="uk-UA" dirty="0" err="1">
                <a:latin typeface="Times New Roman"/>
                <a:ea typeface="Times New Roman"/>
              </a:rPr>
              <a:t>Міоріца</a:t>
            </a:r>
            <a:r>
              <a:rPr lang="uk-UA" dirty="0">
                <a:latin typeface="Times New Roman"/>
                <a:ea typeface="Times New Roman"/>
              </a:rPr>
              <a:t>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5. «</a:t>
            </a:r>
            <a:r>
              <a:rPr lang="ru-RU" dirty="0" err="1">
                <a:latin typeface="Times New Roman"/>
                <a:ea typeface="Times New Roman"/>
              </a:rPr>
              <a:t>Мистецтво</a:t>
            </a:r>
            <a:r>
              <a:rPr lang="ru-RU" dirty="0">
                <a:latin typeface="Times New Roman"/>
                <a:ea typeface="Times New Roman"/>
              </a:rPr>
              <a:t> слова»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6. </a:t>
            </a:r>
            <a:r>
              <a:rPr lang="ru-RU" dirty="0" err="1">
                <a:latin typeface="Times New Roman"/>
                <a:ea typeface="Times New Roman"/>
              </a:rPr>
              <a:t>Хореографічний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гурток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7. «</a:t>
            </a:r>
            <a:r>
              <a:rPr lang="ru-RU" dirty="0" err="1">
                <a:latin typeface="Times New Roman"/>
                <a:ea typeface="Times New Roman"/>
              </a:rPr>
              <a:t>Художня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 err="1">
                <a:latin typeface="Times New Roman"/>
                <a:ea typeface="Times New Roman"/>
              </a:rPr>
              <a:t>вишівка</a:t>
            </a:r>
            <a:r>
              <a:rPr lang="ru-RU" dirty="0">
                <a:latin typeface="Times New Roman"/>
                <a:ea typeface="Times New Roman"/>
              </a:rPr>
              <a:t>» 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8. «</a:t>
            </a:r>
            <a:r>
              <a:rPr lang="ru-RU" dirty="0" err="1">
                <a:latin typeface="Times New Roman"/>
                <a:ea typeface="Times New Roman"/>
              </a:rPr>
              <a:t>Різблення</a:t>
            </a:r>
            <a:r>
              <a:rPr lang="ru-RU" dirty="0">
                <a:latin typeface="Times New Roman"/>
                <a:ea typeface="Times New Roman"/>
              </a:rPr>
              <a:t> по дереву»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27784" y="1788807"/>
            <a:ext cx="206844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Секції ДЮСШ на базі школи</a:t>
            </a:r>
            <a:endParaRPr lang="ru-RU" sz="16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27784" y="2494055"/>
            <a:ext cx="2068444" cy="203132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Група з волейболу (дівчата)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Група з волейболу (хлопці)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Група з футболу 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696229" y="1811866"/>
            <a:ext cx="228972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Предметні позакласні гуртки</a:t>
            </a:r>
            <a:endParaRPr lang="ru-RU" sz="1600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696228" y="2435138"/>
            <a:ext cx="2289724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400" b="1" dirty="0">
                <a:latin typeface="Times New Roman"/>
                <a:ea typeface="Times New Roman"/>
              </a:rPr>
              <a:t>1</a:t>
            </a:r>
            <a:r>
              <a:rPr lang="uk-UA" dirty="0">
                <a:latin typeface="Times New Roman"/>
                <a:ea typeface="Times New Roman"/>
              </a:rPr>
              <a:t>.«Виразне читання»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2. «Літературна студія»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3. «Юний економіст»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4. «Юний фізик»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5</a:t>
            </a:r>
            <a:r>
              <a:rPr lang="uk-UA" dirty="0" smtClean="0">
                <a:latin typeface="Times New Roman"/>
                <a:ea typeface="Times New Roman"/>
              </a:rPr>
              <a:t>.«</a:t>
            </a:r>
            <a:r>
              <a:rPr lang="uk-UA" dirty="0">
                <a:latin typeface="Times New Roman"/>
                <a:ea typeface="Times New Roman"/>
              </a:rPr>
              <a:t>Виразне читання»</a:t>
            </a:r>
            <a:endParaRPr lang="ru-RU" sz="1600" dirty="0"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6. «Юний географ»</a:t>
            </a:r>
            <a:endParaRPr lang="ru-RU" sz="1600" dirty="0">
              <a:latin typeface="Times New Roman"/>
              <a:ea typeface="Times New Roman"/>
            </a:endParaRPr>
          </a:p>
          <a:p>
            <a:r>
              <a:rPr lang="uk-UA" dirty="0">
                <a:latin typeface="Times New Roman"/>
                <a:ea typeface="Times New Roman"/>
              </a:rPr>
              <a:t>7. «</a:t>
            </a:r>
            <a:r>
              <a:rPr lang="uk-UA" dirty="0" smtClean="0">
                <a:latin typeface="Times New Roman"/>
                <a:ea typeface="Times New Roman"/>
              </a:rPr>
              <a:t>Юний математик</a:t>
            </a:r>
            <a:r>
              <a:rPr lang="uk-UA" dirty="0">
                <a:latin typeface="Times New Roman"/>
                <a:ea typeface="Times New Roman"/>
              </a:rPr>
              <a:t>»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85953" y="1336085"/>
            <a:ext cx="1978535" cy="113877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Інші гуртки  на базі 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школи</a:t>
            </a:r>
          </a:p>
          <a:p>
            <a:pPr>
              <a:spcAft>
                <a:spcPts val="0"/>
              </a:spcAft>
            </a:pPr>
            <a:endParaRPr lang="uk-UA" sz="1600" b="1" dirty="0">
              <a:effectLst/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85953" y="2474858"/>
            <a:ext cx="1978535" cy="258532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latin typeface="Times New Roman"/>
                <a:ea typeface="Times New Roman"/>
              </a:rPr>
              <a:t>«Стрілок»</a:t>
            </a:r>
            <a:endParaRPr lang="ru-RU" sz="1600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latin typeface="Times New Roman"/>
                <a:ea typeface="Times New Roman"/>
              </a:rPr>
              <a:t>«</a:t>
            </a:r>
            <a:r>
              <a:rPr lang="uk-UA" dirty="0" err="1">
                <a:latin typeface="Times New Roman"/>
                <a:ea typeface="Times New Roman"/>
              </a:rPr>
              <a:t>Зарниця</a:t>
            </a:r>
            <a:r>
              <a:rPr lang="uk-UA" dirty="0">
                <a:latin typeface="Times New Roman"/>
                <a:ea typeface="Times New Roman"/>
              </a:rPr>
              <a:t>»</a:t>
            </a:r>
            <a:endParaRPr lang="ru-RU" sz="1600" dirty="0">
              <a:latin typeface="Times New Roman"/>
              <a:ea typeface="Times New Roman"/>
            </a:endParaRPr>
          </a:p>
          <a:p>
            <a:r>
              <a:rPr lang="uk-UA" dirty="0">
                <a:latin typeface="Times New Roman"/>
                <a:ea typeface="Times New Roman"/>
              </a:rPr>
              <a:t>«</a:t>
            </a:r>
            <a:r>
              <a:rPr lang="uk-UA" dirty="0" err="1">
                <a:latin typeface="Times New Roman"/>
                <a:ea typeface="Times New Roman"/>
              </a:rPr>
              <a:t>Допризивник</a:t>
            </a:r>
            <a:r>
              <a:rPr lang="uk-UA" dirty="0" smtClean="0">
                <a:latin typeface="Times New Roman"/>
                <a:ea typeface="Times New Roman"/>
              </a:rPr>
              <a:t>»</a:t>
            </a:r>
          </a:p>
          <a:p>
            <a:endParaRPr lang="uk-UA" dirty="0">
              <a:latin typeface="Times New Roman"/>
            </a:endParaRPr>
          </a:p>
          <a:p>
            <a:endParaRPr lang="uk-UA" dirty="0" smtClean="0">
              <a:latin typeface="Times New Roman"/>
            </a:endParaRPr>
          </a:p>
          <a:p>
            <a:endParaRPr lang="uk-UA" dirty="0">
              <a:latin typeface="Times New Roman"/>
            </a:endParaRPr>
          </a:p>
          <a:p>
            <a:endParaRPr lang="uk-UA" dirty="0" smtClean="0">
              <a:latin typeface="Times New Roman"/>
            </a:endParaRPr>
          </a:p>
          <a:p>
            <a:endParaRPr lang="uk-UA" dirty="0">
              <a:latin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2357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395536" y="1484784"/>
            <a:ext cx="8496944" cy="3814192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Патріотичне виховання  учнів школи реалізується через проведення декади патріотичного виховання, тижнів української мови, «Захисту Вітчизни», історії, місячника патріотичного виховання; виховних заходів , виховних годин, присвяченим подіям в Афганістані,  уроки мужності, конкурси «Нумо , хлопці!».</a:t>
            </a:r>
          </a:p>
          <a:p>
            <a:r>
              <a:rPr lang="uk-UA" b="1" dirty="0" smtClean="0">
                <a:solidFill>
                  <a:srgbClr val="C00000"/>
                </a:solidFill>
              </a:rPr>
              <a:t>З метою ознайомлення учнів з історією та культурою рідного краю була організована екскурсія до  історичного музею О.В. Суворова, до </a:t>
            </a:r>
            <a:r>
              <a:rPr lang="uk-UA" b="1" dirty="0" err="1" smtClean="0">
                <a:solidFill>
                  <a:srgbClr val="C00000"/>
                </a:solidFill>
              </a:rPr>
              <a:t>історико-краєзнавчого</a:t>
            </a:r>
            <a:r>
              <a:rPr lang="uk-UA" b="1" dirty="0" smtClean="0">
                <a:solidFill>
                  <a:srgbClr val="C00000"/>
                </a:solidFill>
              </a:rPr>
              <a:t> музею «</a:t>
            </a:r>
            <a:r>
              <a:rPr lang="uk-UA" b="1" dirty="0" err="1" smtClean="0">
                <a:solidFill>
                  <a:srgbClr val="C00000"/>
                </a:solidFill>
              </a:rPr>
              <a:t>Придунав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smtClean="0">
                <a:solidFill>
                  <a:srgbClr val="C00000"/>
                </a:solidFill>
              </a:rPr>
              <a:t>я»; конкурси плакатів та малюнків «Права очима дітей»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96944" cy="936104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uk-UA" b="1" i="1" u="sng" dirty="0">
                <a:solidFill>
                  <a:srgbClr val="FF0000"/>
                </a:solidFill>
                <a:latin typeface="Times New Roman"/>
                <a:ea typeface="Times New Roman"/>
              </a:rPr>
              <a:t>Ціннісне ставлення особистості до суспільства і держави виявляється</a:t>
            </a:r>
            <a:r>
              <a:rPr lang="uk-UA" dirty="0">
                <a:solidFill>
                  <a:srgbClr val="FF0000"/>
                </a:solidFill>
                <a:latin typeface="Times New Roman"/>
                <a:ea typeface="Times New Roman"/>
              </a:rPr>
              <a:t> у патріотизмі, правосвідомості, політичній культурі та культурі </a:t>
            </a:r>
            <a:r>
              <a:rPr lang="uk-UA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міжетнічних відносин</a:t>
            </a:r>
            <a:r>
              <a:rPr lang="uk-UA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  <a: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600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Home\Desktop\foto\DSCN47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89040"/>
            <a:ext cx="280831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\Desktop\foto\DSCN4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Home\Desktop\foto\DSCN50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365105"/>
            <a:ext cx="2160000" cy="162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10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3"/>
            <a:ext cx="8352928" cy="1656184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uk-UA" sz="2000" b="1" i="1" u="sng" dirty="0">
                <a:solidFill>
                  <a:srgbClr val="FF0000"/>
                </a:solidFill>
                <a:latin typeface="Times New Roman"/>
                <a:ea typeface="Times New Roman"/>
              </a:rPr>
              <a:t>Ціннісне ставлення до </a:t>
            </a:r>
            <a:r>
              <a:rPr lang="uk-UA" sz="2000" b="1" i="1" u="sng" dirty="0" smtClean="0">
                <a:solidFill>
                  <a:srgbClr val="FF0000"/>
                </a:solidFill>
                <a:latin typeface="Times New Roman"/>
                <a:ea typeface="Times New Roman"/>
              </a:rPr>
              <a:t>мистецтва </a:t>
            </a:r>
            <a:r>
              <a:rPr lang="uk-UA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формується у процесі естетичного виховання і </a:t>
            </a:r>
            <a:r>
              <a:rPr lang="uk-UA" sz="2000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виявляєтьсяувідповіднійерудиції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uk-UA" sz="2000" dirty="0" err="1">
                <a:solidFill>
                  <a:srgbClr val="FF0000"/>
                </a:solidFill>
                <a:latin typeface="Times New Roman"/>
                <a:ea typeface="Times New Roman"/>
              </a:rPr>
              <a:t>широкомуспектріестетичнихпочуттів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uk-UA" sz="2000" dirty="0" err="1">
                <a:solidFill>
                  <a:srgbClr val="FF0000"/>
                </a:solidFill>
                <a:latin typeface="Times New Roman"/>
                <a:ea typeface="Times New Roman"/>
              </a:rPr>
              <a:t>діяхівчинках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uk-UA" sz="2000" dirty="0" err="1">
                <a:solidFill>
                  <a:srgbClr val="FF0000"/>
                </a:solidFill>
                <a:latin typeface="Times New Roman"/>
                <a:ea typeface="Times New Roman"/>
              </a:rPr>
              <a:t>пов'язанихз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 мистецтвом. 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844824"/>
            <a:ext cx="8280920" cy="3184376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Художньо-естетичне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здійснюється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через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проведення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виховних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заходів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,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що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сприяють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розвитку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смаків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,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художніх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уподобань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дітей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.  </a:t>
            </a: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У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школі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працює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учнівський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гурток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вокалу, </a:t>
            </a:r>
            <a:r>
              <a:rPr lang="ru-RU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хореографії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, «</a:t>
            </a:r>
            <a:r>
              <a:rPr lang="ru-RU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Юних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художників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». 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Про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успішну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роботу по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художньо-естетичному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вихованню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свідчать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перемоги наших </a:t>
            </a:r>
            <a:r>
              <a:rPr lang="ru-RU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учнів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на к</a:t>
            </a:r>
          </a:p>
          <a:p>
            <a:r>
              <a:rPr lang="ru-RU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онкурсі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«</a:t>
            </a:r>
            <a:r>
              <a:rPr lang="ru-RU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Чисті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роси</a:t>
            </a:r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»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Times New Roman"/>
              </a:rPr>
              <a:t>У робочому навчальному плані відведено години на вивчення музики, образотворчого мистецтва, художньої культури.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Times New Roman"/>
              </a:rPr>
              <a:t>Уже традиційним стало проведення в День рідної мови свята «</a:t>
            </a:r>
            <a:r>
              <a:rPr lang="en-US" b="1" dirty="0" smtClean="0">
                <a:solidFill>
                  <a:srgbClr val="C00000"/>
                </a:solidFill>
                <a:latin typeface="Times New Roman"/>
              </a:rPr>
              <a:t>Casa mare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</a:rPr>
              <a:t>»,  </a:t>
            </a:r>
            <a:r>
              <a:rPr lang="uk-UA" b="1" dirty="0" err="1" smtClean="0">
                <a:solidFill>
                  <a:srgbClr val="C00000"/>
                </a:solidFill>
                <a:latin typeface="Times New Roman"/>
              </a:rPr>
              <a:t>наякому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</a:rPr>
              <a:t> виконуються молдовські пісні, танці, звучать вірші про рідний край, театралізовані вистави молдовських народних казок».</a:t>
            </a:r>
          </a:p>
          <a:p>
            <a:r>
              <a:rPr lang="uk-UA" b="1" dirty="0" smtClean="0">
                <a:solidFill>
                  <a:srgbClr val="C00000"/>
                </a:solidFill>
                <a:latin typeface="Times New Roman"/>
              </a:rPr>
              <a:t>Любов до культури молдовського етносу виховується при проведенні 1 березня Дня </a:t>
            </a:r>
            <a:r>
              <a:rPr lang="uk-UA" b="1" dirty="0" err="1" smtClean="0">
                <a:solidFill>
                  <a:srgbClr val="C00000"/>
                </a:solidFill>
                <a:latin typeface="Times New Roman"/>
              </a:rPr>
              <a:t>Мерцішора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</a:rPr>
              <a:t>». На груди чіпляються біло-червоні </a:t>
            </a:r>
            <a:r>
              <a:rPr lang="uk-UA" b="1" dirty="0" err="1" smtClean="0">
                <a:solidFill>
                  <a:srgbClr val="C00000"/>
                </a:solidFill>
                <a:latin typeface="Times New Roman"/>
              </a:rPr>
              <a:t>мерцішори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</a:rPr>
              <a:t> – символи весни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3074" name="Picture 2" descr="C:\Users\Home\Desktop\foto\DSCN496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62300"/>
            <a:ext cx="2880000" cy="21602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ome\Desktop\foto\DSCN5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09120"/>
            <a:ext cx="2879675" cy="2160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604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3048000" cy="555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10" y="135501"/>
            <a:ext cx="2889250" cy="635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462571"/>
            <a:ext cx="2889250" cy="578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360" y="3478776"/>
            <a:ext cx="3378200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111">
            <a:off x="3596186" y="1094275"/>
            <a:ext cx="2828925" cy="551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14469"/>
            <a:ext cx="2719387" cy="59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83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332657"/>
            <a:ext cx="8352928" cy="1656183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uk-UA" sz="2000" b="1" i="1" u="sng" dirty="0">
                <a:solidFill>
                  <a:srgbClr val="FF0000"/>
                </a:solidFill>
                <a:latin typeface="Times New Roman"/>
                <a:ea typeface="Times New Roman"/>
              </a:rPr>
              <a:t>Ціннісне ставлення до праці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є визначальною складовою змісту виховання особистості, що спрямована на формування у неї розуміння особистої значущості праці як джерела саморозвитку і самовдосконалення.</a:t>
            </a:r>
            <a: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sz="1800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2204864"/>
            <a:ext cx="8424936" cy="3328392"/>
          </a:xfrm>
        </p:spPr>
        <p:txBody>
          <a:bodyPr/>
          <a:lstStyle/>
          <a:p>
            <a:r>
              <a:rPr lang="uk-UA" b="1" dirty="0" smtClean="0">
                <a:solidFill>
                  <a:srgbClr val="C00000"/>
                </a:solidFill>
              </a:rPr>
              <a:t>Реалізується через тижні профорієнтаційної роботи , науки, техніки та виробництва. Проведення трудового десанту «Наше село - наш дім».  Виховні години, круглий стіл , присвячені даній тематиці. Залучення дітей до суспільно-корисної праці.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17153"/>
            <a:ext cx="323691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56992"/>
            <a:ext cx="323691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720" y="3113405"/>
            <a:ext cx="3494087" cy="295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519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424936" cy="1584176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>
              <a:spcAft>
                <a:spcPts val="0"/>
              </a:spcAft>
            </a:pPr>
            <a:r>
              <a:rPr lang="uk-UA" sz="2000" b="1" i="1" u="sng" dirty="0">
                <a:solidFill>
                  <a:srgbClr val="FF0000"/>
                </a:solidFill>
                <a:latin typeface="Times New Roman"/>
                <a:ea typeface="Times New Roman"/>
              </a:rPr>
              <a:t>Ціннісне ставлення до себе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передбачає сформованість у зростаючої особистості вміння цінувати себе як носія фізичних, духовно-душевних та соціальних сил. Воно є важливою умовою формування у дітей та учнівської молоді активної життєвої позиції.</a:t>
            </a:r>
            <a:r>
              <a:rPr lang="ru-RU" sz="1800" dirty="0">
                <a:latin typeface="Times New Roman"/>
                <a:ea typeface="Times New Roman"/>
              </a:rPr>
              <a:t/>
            </a:r>
            <a:br>
              <a:rPr lang="ru-RU" sz="1800" dirty="0">
                <a:latin typeface="Times New Roman"/>
                <a:ea typeface="Times New Roman"/>
              </a:rPr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844824"/>
            <a:ext cx="8424936" cy="3184376"/>
          </a:xfrm>
        </p:spPr>
        <p:txBody>
          <a:bodyPr>
            <a:norm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Фізичне вдосконалення й виховання потреби здорового способу життя - один із пріоритетних напрямків діяльності ЗОШ 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. У </a:t>
            </a: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школі 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проводяться </a:t>
            </a: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спортивні  ігри, змагання. 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Учн</a:t>
            </a: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і  школи  неодноразово    були переможцями  спортивних  змагань  з  баскетболу  та  волейболу .  З охотою  учні   відвідують  спортивні  секції,  якими  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керують   вчителі  </a:t>
            </a: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фізкультури  М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.Л.</a:t>
            </a:r>
            <a:r>
              <a:rPr lang="uk-UA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Чебан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, В.П. </a:t>
            </a:r>
            <a:r>
              <a:rPr lang="uk-UA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Перчун</a:t>
            </a:r>
            <a:endParaRPr lang="uk-UA" b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r>
              <a:rPr lang="uk-UA" sz="1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Місячник «Діти на дорозі», тижні здоров</a:t>
            </a:r>
            <a:r>
              <a:rPr lang="en-US" sz="1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’</a:t>
            </a:r>
            <a:r>
              <a:rPr lang="uk-UA" sz="1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я та безпеки на дорозі, пожежної безпеки, спорту і сімейного виховання. Виховні години, бесіди. </a:t>
            </a:r>
            <a:r>
              <a:rPr lang="uk-UA" sz="1800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Корекційна</a:t>
            </a:r>
            <a:r>
              <a:rPr lang="uk-UA" sz="1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 робота психолога </a:t>
            </a:r>
            <a:r>
              <a:rPr lang="uk-UA" sz="1800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Бурдужі</a:t>
            </a:r>
            <a:r>
              <a:rPr lang="uk-UA" sz="1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В.І. з окремими групами учнів. </a:t>
            </a:r>
            <a:r>
              <a:rPr lang="uk-UA" sz="1800" b="1" dirty="0" err="1" smtClean="0">
                <a:solidFill>
                  <a:srgbClr val="C00000"/>
                </a:solidFill>
                <a:latin typeface="Times New Roman"/>
                <a:ea typeface="Times New Roman"/>
              </a:rPr>
              <a:t>Корекційні</a:t>
            </a:r>
            <a:r>
              <a:rPr lang="uk-UA" sz="1800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 плани  роботи з неадаптованими дітьми.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5" y="4506047"/>
            <a:ext cx="2179578" cy="24452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288" y="4599177"/>
            <a:ext cx="2073970" cy="23753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G:\фото\etI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787218"/>
            <a:ext cx="2016224" cy="20941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39" y="4670605"/>
            <a:ext cx="2232249" cy="229036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87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88640"/>
            <a:ext cx="8280920" cy="2736304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uk-UA" sz="2000" b="1" i="1" u="sng" dirty="0">
                <a:solidFill>
                  <a:srgbClr val="FF0000"/>
                </a:solidFill>
                <a:latin typeface="Times New Roman"/>
                <a:ea typeface="Times New Roman"/>
              </a:rPr>
              <a:t>Ціннісне ставлення до людей</a:t>
            </a:r>
            <a:r>
              <a:rPr lang="uk-UA" sz="2000" i="1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виявляється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у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моральній активності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особистості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прояві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відповідальності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чесності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працелюбності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справедливості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гідності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милосердя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толерантності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 err="1">
                <a:solidFill>
                  <a:srgbClr val="FF0000"/>
                </a:solidFill>
                <a:latin typeface="Times New Roman"/>
                <a:ea typeface="Times New Roman"/>
              </a:rPr>
              <a:t>совістливості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терпимості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до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іншого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доброзичливості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готовності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допомогти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іншим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обов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'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язковості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добросовісності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ввічливості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делікатності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тактовності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;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вмінні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працювати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з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іншими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;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здатності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прощати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просити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пробачення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протистояти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виявам несправедливості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, 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</a:rPr>
              <a:t>жорстокості</a:t>
            </a:r>
            <a:r>
              <a:rPr lang="uk-UA" sz="2000" dirty="0">
                <a:solidFill>
                  <a:srgbClr val="FF0000"/>
                </a:solidFill>
                <a:latin typeface="Times New Roman"/>
                <a:ea typeface="Times New Roman"/>
                <a:cs typeface="Arial"/>
              </a:rPr>
              <a:t>.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4797152"/>
            <a:ext cx="6172200" cy="232048"/>
          </a:xfrm>
        </p:spPr>
        <p:txBody>
          <a:bodyPr>
            <a:normAutofit fontScale="55000" lnSpcReduction="20000"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3284982"/>
            <a:ext cx="85689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Робота з сім'єю та сімейне виховання здійснюється через діяльність шкільної ради, загально шкільного батьківського комітету, 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батьківського лекторію</a:t>
            </a:r>
          </a:p>
          <a:p>
            <a:r>
              <a:rPr lang="ru-RU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Батьки 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є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учасниками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всіх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шкільних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свят,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позакласних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заходів</a:t>
            </a:r>
            <a:r>
              <a:rPr lang="ru-RU" b="1" dirty="0">
                <a:solidFill>
                  <a:srgbClr val="C00000"/>
                </a:solidFill>
                <a:latin typeface="Times New Roman"/>
                <a:ea typeface="Times New Roman"/>
              </a:rPr>
              <a:t>. 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Традиційними  </a:t>
            </a: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є  проведення  родинних   свят  класоводами  нашої  школи.  Батьки  приймають  активну  участь  в  проведенні  різноманітних   свят:  Новий  рік,  8 – Березня,  Перший  дзвінок,  та  інші. Хотілося  б,  щоб  батьки   брали  більш  активну  участь  в  житті  школи,   щоб  були   не  пасивними  спостерігачами,  а  активними  учасниками  всіх  шкільних  подій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.</a:t>
            </a:r>
          </a:p>
          <a:p>
            <a:r>
              <a:rPr lang="uk-UA" sz="1600" b="1" dirty="0" smtClean="0">
                <a:solidFill>
                  <a:srgbClr val="C00000"/>
                </a:solidFill>
                <a:effectLst/>
                <a:latin typeface="Times New Roman"/>
                <a:ea typeface="Times New Roman"/>
              </a:rPr>
              <a:t>Здійснюється через</a:t>
            </a:r>
            <a:endParaRPr lang="uk-UA" sz="1600" b="1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endParaRPr lang="uk-UA" sz="1600" b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endParaRPr lang="uk-UA" sz="1600" dirty="0">
              <a:effectLst/>
              <a:latin typeface="Times New Roman"/>
              <a:ea typeface="Times New Roman"/>
            </a:endParaRPr>
          </a:p>
          <a:p>
            <a:endParaRPr lang="uk-UA" sz="1600" dirty="0" smtClean="0">
              <a:latin typeface="Times New Roman"/>
              <a:ea typeface="Times New Roman"/>
            </a:endParaRPr>
          </a:p>
          <a:p>
            <a:endParaRPr lang="ru-RU" sz="16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4098" name="Picture 2" descr="C:\Users\Home\Desktop\foto\DSCN5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236655"/>
            <a:ext cx="2015984" cy="1512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248554"/>
            <a:ext cx="2520280" cy="1609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053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8280920" cy="913586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uk-UA" sz="2000" b="1" i="1" u="sng" dirty="0">
                <a:solidFill>
                  <a:srgbClr val="FF0000"/>
                </a:solidFill>
                <a:latin typeface="Times New Roman"/>
                <a:ea typeface="Times New Roman"/>
              </a:rPr>
              <a:t>Ціннісне ставлення до природи </a:t>
            </a:r>
            <a:r>
              <a:rPr lang="uk-UA" sz="20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формується у процесі екологічного виховання і виявляється у таких ознаках: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1196752"/>
            <a:ext cx="8352928" cy="3832448"/>
          </a:xfrm>
        </p:spPr>
        <p:txBody>
          <a:bodyPr>
            <a:normAutofit/>
          </a:bodyPr>
          <a:lstStyle/>
          <a:p>
            <a:pPr algn="just"/>
            <a:r>
              <a:rPr lang="uk-UA" i="0" cap="all" dirty="0" smtClean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- </a:t>
            </a:r>
            <a:r>
              <a:rPr lang="uk-UA" sz="1800" cap="all" dirty="0" smtClean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усвідомленні</a:t>
            </a:r>
            <a:r>
              <a:rPr lang="uk-UA" cap="all" dirty="0" smtClean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 </a:t>
            </a:r>
            <a:r>
              <a:rPr lang="uk-UA" cap="all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функцій природи в житті людини та </a:t>
            </a:r>
            <a:r>
              <a:rPr lang="uk-UA" cap="all" dirty="0" smtClean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її самоцінності</a:t>
            </a:r>
            <a:r>
              <a:rPr lang="uk-UA" cap="all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; </a:t>
            </a:r>
            <a:br>
              <a:rPr lang="uk-UA" cap="all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</a:br>
            <a:r>
              <a:rPr lang="uk-UA" cap="all" dirty="0" smtClean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- почутті </a:t>
            </a:r>
            <a:r>
              <a:rPr lang="uk-UA" cap="all" dirty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особистої причетності до збереження природних багатств</a:t>
            </a:r>
            <a:r>
              <a:rPr lang="uk-UA" cap="all" dirty="0" smtClean="0">
                <a:solidFill>
                  <a:srgbClr val="FF0000"/>
                </a:solidFill>
                <a:latin typeface="Times New Roman"/>
                <a:ea typeface="Times New Roman"/>
                <a:cs typeface="+mj-cs"/>
              </a:rPr>
              <a:t>, відповідальності за них;</a:t>
            </a:r>
          </a:p>
          <a:p>
            <a:pPr marL="342900" indent="-342900" algn="just">
              <a:buFontTx/>
              <a:buChar char="-"/>
            </a:pPr>
            <a:r>
              <a:rPr lang="uk-UA" cap="all" dirty="0" smtClean="0">
                <a:solidFill>
                  <a:srgbClr val="FF0000"/>
                </a:solidFill>
                <a:latin typeface="Times New Roman"/>
                <a:cs typeface="+mj-cs"/>
              </a:rPr>
              <a:t>Здатності особистості гармонійно співіснувати з природою;</a:t>
            </a:r>
          </a:p>
          <a:p>
            <a:pPr marL="342900" indent="-342900" algn="just">
              <a:buFontTx/>
              <a:buChar char="-"/>
            </a:pPr>
            <a:r>
              <a:rPr lang="uk-UA" cap="all" dirty="0" smtClean="0">
                <a:solidFill>
                  <a:srgbClr val="FF0000"/>
                </a:solidFill>
                <a:latin typeface="Times New Roman"/>
                <a:cs typeface="+mj-cs"/>
              </a:rPr>
              <a:t>Активна участь у практичних природоохоронних заходах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783" y="3871293"/>
            <a:ext cx="2931495" cy="2644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898" y="3851628"/>
            <a:ext cx="2902246" cy="2664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871294"/>
            <a:ext cx="2664296" cy="264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90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704484"/>
            <a:ext cx="6457528" cy="188478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Круглая лента лицом вверх 3"/>
          <p:cNvSpPr/>
          <p:nvPr/>
        </p:nvSpPr>
        <p:spPr>
          <a:xfrm>
            <a:off x="1592972" y="332656"/>
            <a:ext cx="6120680" cy="1368152"/>
          </a:xfrm>
          <a:prstGeom prst="ellipseRibbon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Кредо</a:t>
            </a:r>
            <a:r>
              <a:rPr lang="uk-UA" sz="36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школи</a:t>
            </a:r>
            <a:endParaRPr lang="ru-RU" sz="3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132856"/>
            <a:ext cx="8101973" cy="23083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Нас єднає в співдружність</a:t>
            </a:r>
          </a:p>
          <a:p>
            <a:pPr algn="ctr"/>
            <a:r>
              <a:rPr lang="uk-UA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єдина мета – виховання </a:t>
            </a:r>
          </a:p>
          <a:p>
            <a:pPr algn="ctr"/>
            <a:r>
              <a:rPr lang="uk-UA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дітей, </a:t>
            </a:r>
          </a:p>
          <a:p>
            <a:pPr algn="ctr"/>
            <a:r>
              <a:rPr lang="uk-UA" sz="3600" b="1" cap="none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що ідуть у життя</a:t>
            </a:r>
            <a:endParaRPr lang="ru-RU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305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600" y="116633"/>
            <a:ext cx="6172199" cy="504055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uk-UA" sz="2000" dirty="0" smtClean="0">
                <a:solidFill>
                  <a:srgbClr val="FF0000"/>
                </a:solidFill>
              </a:rPr>
              <a:t>      Мета екологічного виховання:</a:t>
            </a:r>
            <a:br>
              <a:rPr lang="uk-UA" sz="2000" dirty="0" smtClean="0">
                <a:solidFill>
                  <a:srgbClr val="FF0000"/>
                </a:solidFill>
              </a:rPr>
            </a:br>
            <a:r>
              <a:rPr lang="uk-UA" sz="2000" dirty="0">
                <a:solidFill>
                  <a:srgbClr val="FF0000"/>
                </a:solidFill>
              </a:rPr>
              <a:t/>
            </a:r>
            <a:br>
              <a:rPr lang="uk-UA" sz="2000" dirty="0">
                <a:solidFill>
                  <a:srgbClr val="FF0000"/>
                </a:solidFill>
              </a:rPr>
            </a:br>
            <a: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формуванні в особистості екологічної свідомості і мислення</a:t>
            </a:r>
            <a:br>
              <a:rPr lang="uk-UA" sz="1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000" dirty="0" smtClean="0"/>
              <a:t/>
            </a:r>
            <a:br>
              <a:rPr lang="uk-UA" sz="2000" dirty="0" smtClean="0"/>
            </a:b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764704"/>
            <a:ext cx="6915472" cy="4264496"/>
          </a:xfrm>
        </p:spPr>
        <p:txBody>
          <a:bodyPr/>
          <a:lstStyle/>
          <a:p>
            <a:endParaRPr lang="uk-UA" i="0" cap="all" dirty="0" smtClean="0">
              <a:solidFill>
                <a:srgbClr val="FFFFFF"/>
              </a:solidFill>
              <a:latin typeface="Arial Black"/>
              <a:ea typeface="+mj-ea"/>
              <a:cs typeface="+mj-cs"/>
            </a:endParaRPr>
          </a:p>
          <a:p>
            <a:endParaRPr lang="uk-UA" i="0" cap="all" dirty="0" smtClean="0">
              <a:solidFill>
                <a:srgbClr val="FFFFFF"/>
              </a:solidFill>
              <a:latin typeface="Arial Black"/>
              <a:ea typeface="+mj-ea"/>
              <a:cs typeface="+mj-cs"/>
            </a:endParaRPr>
          </a:p>
          <a:p>
            <a:r>
              <a:rPr lang="uk-UA" i="0" cap="all" dirty="0" smtClean="0">
                <a:solidFill>
                  <a:srgbClr val="FFFFFF"/>
                </a:solidFill>
                <a:latin typeface="Arial Black"/>
                <a:ea typeface="+mj-ea"/>
                <a:cs typeface="+mj-cs"/>
              </a:rPr>
              <a:t>         </a:t>
            </a:r>
            <a:r>
              <a:rPr lang="uk-UA" i="0" cap="all" dirty="0" smtClean="0">
                <a:solidFill>
                  <a:srgbClr val="FF0000"/>
                </a:solidFill>
                <a:latin typeface="Arial Black"/>
                <a:ea typeface="+mj-ea"/>
                <a:cs typeface="+mj-cs"/>
              </a:rPr>
              <a:t>Завдання </a:t>
            </a:r>
            <a:r>
              <a:rPr lang="uk-UA" i="0" cap="all" dirty="0">
                <a:solidFill>
                  <a:srgbClr val="FF0000"/>
                </a:solidFill>
                <a:latin typeface="Arial Black"/>
                <a:ea typeface="+mj-ea"/>
                <a:cs typeface="+mj-cs"/>
              </a:rPr>
              <a:t>екологічного виховання</a:t>
            </a:r>
            <a:r>
              <a:rPr lang="uk-UA" i="0" cap="all" dirty="0" smtClean="0">
                <a:solidFill>
                  <a:srgbClr val="FF0000"/>
                </a:solidFill>
                <a:latin typeface="Arial Black"/>
                <a:ea typeface="+mj-ea"/>
                <a:cs typeface="+mj-cs"/>
              </a:rPr>
              <a:t>:</a:t>
            </a:r>
          </a:p>
          <a:p>
            <a:r>
              <a:rPr lang="uk-UA" i="0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Сприяти накопиченню екологічних знань,    виховувати любов до природи, прагнення берегти, примножувати її, формувати вміння і навички діяльності в природі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I:\DCIM\101NIKON\DSCN026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68"/>
          <a:stretch/>
        </p:blipFill>
        <p:spPr bwMode="auto">
          <a:xfrm>
            <a:off x="5436096" y="2996952"/>
            <a:ext cx="3479124" cy="24482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ome\Desktop\foto\DSCN49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741" y="3789040"/>
            <a:ext cx="3136825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M:\Новая папка\CIMG4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M:\Новая папка\CIMG42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2160000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" t="12128"/>
          <a:stretch/>
        </p:blipFill>
        <p:spPr bwMode="auto">
          <a:xfrm rot="5400000">
            <a:off x="-19963" y="3953019"/>
            <a:ext cx="2774382" cy="273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534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66800" y="260649"/>
            <a:ext cx="7609656" cy="936104"/>
          </a:xfrm>
        </p:spPr>
        <p:txBody>
          <a:bodyPr/>
          <a:lstStyle/>
          <a:p>
            <a:r>
              <a:rPr lang="uk-UA" sz="2000" dirty="0" smtClean="0"/>
              <a:t>     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1412776"/>
            <a:ext cx="8784976" cy="4896544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00000"/>
                </a:solidFill>
              </a:rPr>
              <a:t>Екологічні гуртки, об</a:t>
            </a:r>
            <a:r>
              <a:rPr lang="en-US" b="1" dirty="0" smtClean="0">
                <a:solidFill>
                  <a:srgbClr val="C00000"/>
                </a:solidFill>
              </a:rPr>
              <a:t>’</a:t>
            </a:r>
            <a:r>
              <a:rPr lang="uk-UA" b="1" dirty="0" smtClean="0">
                <a:solidFill>
                  <a:srgbClr val="C00000"/>
                </a:solidFill>
              </a:rPr>
              <a:t>єднання, екологічні агітбригади;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00000"/>
                </a:solidFill>
              </a:rPr>
              <a:t>Науково-дослідну та пошукову роботу Малої академії наук;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00000"/>
                </a:solidFill>
              </a:rPr>
              <a:t>Виховну роботу екологічного спрямування;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00000"/>
                </a:solidFill>
              </a:rPr>
              <a:t>Проведення масових форм природоохоронної роботи, в тому числі і практичного спрямування, щодо озеленення, благоустрою території школи (догляд за зеленими насадженнями та квітами)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00000"/>
                </a:solidFill>
              </a:rPr>
              <a:t>Тижні екологічного виховання,виховні години;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00000"/>
                </a:solidFill>
              </a:rPr>
              <a:t>Екскурсії;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00000"/>
                </a:solidFill>
              </a:rPr>
              <a:t>Підгодівля зимуючих птахів. Виготовлення й розвішування штучних гніздівель;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00000"/>
                </a:solidFill>
              </a:rPr>
              <a:t>Суботники (очищення території села, прибережжя озера;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00000"/>
                </a:solidFill>
              </a:rPr>
              <a:t>Туристично-краєзнавчу роботу.</a:t>
            </a:r>
          </a:p>
          <a:p>
            <a:pPr marL="342900" indent="-342900">
              <a:buFontTx/>
              <a:buChar char="-"/>
            </a:pP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Круглая лента лицом вверх 3"/>
          <p:cNvSpPr/>
          <p:nvPr/>
        </p:nvSpPr>
        <p:spPr>
          <a:xfrm>
            <a:off x="1763688" y="476672"/>
            <a:ext cx="6048672" cy="758952"/>
          </a:xfrm>
          <a:prstGeom prst="ellipseRibbon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Реалізується через:</a:t>
            </a:r>
            <a:endParaRPr lang="ru-RU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I:\DCIM\101NIKON\DSCN02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99"/>
          <a:stretch/>
        </p:blipFill>
        <p:spPr bwMode="auto">
          <a:xfrm rot="5400000">
            <a:off x="7272300" y="4905164"/>
            <a:ext cx="2016224" cy="151216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574353"/>
            <a:ext cx="1389923" cy="13899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72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88641"/>
            <a:ext cx="7056784" cy="1152127"/>
          </a:xfrm>
        </p:spPr>
        <p:txBody>
          <a:bodyPr/>
          <a:lstStyle/>
          <a:p>
            <a:r>
              <a:rPr lang="uk-UA" sz="2000" dirty="0" smtClean="0"/>
              <a:t>  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1412776"/>
            <a:ext cx="8496944" cy="4752528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У 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</a:rPr>
              <a:t>школі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постійно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проводяться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 заходи, 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</a:rPr>
              <a:t>що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</a:rPr>
              <a:t>сприяють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вихованню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 бережливого 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</a:rPr>
              <a:t>ставлення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 до </a:t>
            </a:r>
            <a:r>
              <a:rPr lang="ru-RU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довкілля</a:t>
            </a: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.  </a:t>
            </a:r>
            <a:endParaRPr lang="uk-UA" b="1" dirty="0">
              <a:solidFill>
                <a:srgbClr val="FF0000"/>
              </a:solidFill>
            </a:endParaRPr>
          </a:p>
          <a:p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 Проведення тижнів екологічного виховання, біології, хімії, природознавства і географії;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 Трудові екологічні десанти під керівництвом учителів географії Бондар А.Д., </a:t>
            </a:r>
            <a:r>
              <a:rPr lang="uk-UA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Ліскевич</a:t>
            </a:r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О.І.;</a:t>
            </a:r>
          </a:p>
          <a:p>
            <a:r>
              <a:rPr lang="uk-UA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-Насадження</a:t>
            </a:r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дерев, квітів </a:t>
            </a:r>
            <a:r>
              <a:rPr lang="uk-UA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–акція</a:t>
            </a:r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«Посади свої дерево»,  «Плекаймо квіти біля школи»;</a:t>
            </a:r>
          </a:p>
          <a:p>
            <a:r>
              <a:rPr lang="uk-UA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-Природоохоронна</a:t>
            </a:r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акція по прибиранню та озеленінню прибережних смуг малих та великих річок, розчищенню та впорядкуванню джерел «Чисте джерело» (під </a:t>
            </a:r>
            <a:r>
              <a:rPr lang="uk-UA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керів</a:t>
            </a:r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  <a:r>
              <a:rPr lang="uk-UA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Гельмана</a:t>
            </a:r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В.М., </a:t>
            </a:r>
            <a:r>
              <a:rPr lang="uk-UA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Кокош</a:t>
            </a:r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В.І.)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 Ярмарок малюнків «В гостях у феї Весни», «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- Проектно-дослідницька робота «Пташиний дивосвіт»;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Екологічний бумеранг, КВК </a:t>
            </a:r>
          </a:p>
          <a:p>
            <a:pPr marL="342900" indent="-342900">
              <a:buFontTx/>
              <a:buChar char="-"/>
            </a:pPr>
            <a:r>
              <a:rPr lang="uk-UA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Коннкурс</a:t>
            </a:r>
            <a:r>
              <a:rPr lang="uk-UA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творів «Лист зеленому другові» </a:t>
            </a:r>
          </a:p>
          <a:p>
            <a:endParaRPr lang="uk-UA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endParaRPr lang="uk-UA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endParaRPr lang="en-US" b="1" dirty="0" smtClean="0">
              <a:solidFill>
                <a:srgbClr val="FF0000"/>
              </a:solidFill>
              <a:latin typeface="Times New Roman"/>
              <a:ea typeface="Times New Roman"/>
            </a:endParaRPr>
          </a:p>
        </p:txBody>
      </p:sp>
      <p:sp>
        <p:nvSpPr>
          <p:cNvPr id="4" name="Круглая лента лицом вверх 3"/>
          <p:cNvSpPr/>
          <p:nvPr/>
        </p:nvSpPr>
        <p:spPr>
          <a:xfrm>
            <a:off x="1403648" y="332656"/>
            <a:ext cx="6552728" cy="936104"/>
          </a:xfrm>
          <a:prstGeom prst="ellipseRibbon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C00000"/>
                </a:solidFill>
              </a:rPr>
              <a:t>Заходи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12290" name="Picture 2" descr="M:\Новая папка\CIMG43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0" y="-5715000"/>
            <a:ext cx="3600000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813" y="4490837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21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1259632" y="1052736"/>
            <a:ext cx="7200800" cy="3888432"/>
          </a:xfrm>
        </p:spPr>
        <p:txBody>
          <a:bodyPr>
            <a:normAutofit fontScale="92500" lnSpcReduction="10000"/>
          </a:bodyPr>
          <a:lstStyle/>
          <a:p>
            <a:r>
              <a:rPr lang="uk-UA" b="1" dirty="0" smtClean="0">
                <a:solidFill>
                  <a:srgbClr val="FF0000"/>
                </a:solidFill>
              </a:rPr>
              <a:t>1. Школа вже другий рік поспіль посідає І місце в районі у виставці «Щедрість рідної землі», багато дослідницьких робіт відібрано для обласного конкурсу.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2. Районний конкурс «Ялинка» – 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3. Районний конкурс плакатів та малюнків «Зміни клімату: наші дії, спрямовані  на зменшення негативних впливів»  І місце в номінації «Плакат» – </a:t>
            </a:r>
            <a:r>
              <a:rPr lang="uk-UA" b="1" dirty="0" err="1" smtClean="0">
                <a:solidFill>
                  <a:srgbClr val="FF0000"/>
                </a:solidFill>
              </a:rPr>
              <a:t>Андрієць</a:t>
            </a:r>
            <a:r>
              <a:rPr lang="uk-UA" b="1" dirty="0" smtClean="0">
                <a:solidFill>
                  <a:srgbClr val="FF0000"/>
                </a:solidFill>
              </a:rPr>
              <a:t> Я. (7-Б кл.); -</a:t>
            </a:r>
            <a:r>
              <a:rPr lang="uk-UA" b="1" dirty="0" err="1" smtClean="0">
                <a:solidFill>
                  <a:srgbClr val="FF0000"/>
                </a:solidFill>
              </a:rPr>
              <a:t>кер</a:t>
            </a:r>
            <a:r>
              <a:rPr lang="uk-UA" b="1" dirty="0" smtClean="0">
                <a:solidFill>
                  <a:srgbClr val="FF0000"/>
                </a:solidFill>
              </a:rPr>
              <a:t>. </a:t>
            </a:r>
            <a:r>
              <a:rPr lang="uk-UA" b="1" dirty="0" err="1" smtClean="0">
                <a:solidFill>
                  <a:srgbClr val="FF0000"/>
                </a:solidFill>
              </a:rPr>
              <a:t>Пуйческу</a:t>
            </a:r>
            <a:r>
              <a:rPr lang="uk-UA" b="1" dirty="0" smtClean="0">
                <a:solidFill>
                  <a:srgbClr val="FF0000"/>
                </a:solidFill>
              </a:rPr>
              <a:t> В.Ф. керівник художнього гуртка; І місце в номінації «Малюнок» - Кушнір Р. (9-Б кл.);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ІІ місце в районному конкурсі екологічних агітбригад «Чисті краплини» (</a:t>
            </a:r>
            <a:r>
              <a:rPr lang="uk-UA" b="1" dirty="0" err="1" smtClean="0">
                <a:solidFill>
                  <a:srgbClr val="FF0000"/>
                </a:solidFill>
              </a:rPr>
              <a:t>кер</a:t>
            </a:r>
            <a:r>
              <a:rPr lang="uk-UA" b="1" dirty="0" smtClean="0">
                <a:solidFill>
                  <a:srgbClr val="FF0000"/>
                </a:solidFill>
              </a:rPr>
              <a:t>. Маня А.С. – педагог-організатор);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ІІ місце в районному конкурсі «Конвенція ООН очима дітей» в номінації «Малюнок» </a:t>
            </a:r>
            <a:r>
              <a:rPr lang="uk-UA" b="1" dirty="0">
                <a:solidFill>
                  <a:srgbClr val="FF0000"/>
                </a:solidFill>
              </a:rPr>
              <a:t>(</a:t>
            </a:r>
            <a:r>
              <a:rPr lang="uk-UA" b="1" dirty="0" smtClean="0">
                <a:solidFill>
                  <a:srgbClr val="FF0000"/>
                </a:solidFill>
              </a:rPr>
              <a:t>Кушнір О. – 7-Б кл., Маня Д. – 6 кл.);</a:t>
            </a:r>
          </a:p>
          <a:p>
            <a:r>
              <a:rPr lang="uk-UA" b="1" dirty="0" smtClean="0">
                <a:solidFill>
                  <a:srgbClr val="FF0000"/>
                </a:solidFill>
              </a:rPr>
              <a:t>ІІ, ІІІ місце  в районному конкурсі «Сім</a:t>
            </a:r>
            <a:r>
              <a:rPr lang="en-US" b="1" dirty="0" smtClean="0">
                <a:solidFill>
                  <a:srgbClr val="FF0000"/>
                </a:solidFill>
              </a:rPr>
              <a:t>’</a:t>
            </a:r>
            <a:r>
              <a:rPr lang="uk-UA" b="1" dirty="0" smtClean="0">
                <a:solidFill>
                  <a:srgbClr val="FF0000"/>
                </a:solidFill>
              </a:rPr>
              <a:t>я очима дітей» в номінаціях «Плакат», «Проза», «Поезія» </a:t>
            </a:r>
          </a:p>
          <a:p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979712" y="332656"/>
            <a:ext cx="6336704" cy="43204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uk-UA" b="1" dirty="0">
                <a:solidFill>
                  <a:srgbClr val="FF0000"/>
                </a:solidFill>
              </a:rPr>
              <a:t> </a:t>
            </a:r>
            <a:r>
              <a:rPr lang="uk-UA" b="1" dirty="0" smtClean="0">
                <a:solidFill>
                  <a:srgbClr val="FF0000"/>
                </a:solidFill>
              </a:rPr>
              <a:t>                  Результативність проведеної роботи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051">
            <a:off x="7183218" y="4591639"/>
            <a:ext cx="1919841" cy="1835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13358">
            <a:off x="5422457" y="4403003"/>
            <a:ext cx="1897959" cy="2212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15799" flipH="1">
            <a:off x="4020189" y="4580742"/>
            <a:ext cx="1508474" cy="2233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977" y="4715746"/>
            <a:ext cx="1447270" cy="197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7075">
            <a:off x="-153135" y="4526709"/>
            <a:ext cx="2351436" cy="23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88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" y="44624"/>
            <a:ext cx="4110713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27641"/>
            <a:ext cx="3864297" cy="2653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1306" y="2564904"/>
            <a:ext cx="4529137" cy="416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048605"/>
            <a:ext cx="4716016" cy="319660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6" y="1052737"/>
            <a:ext cx="5938837" cy="423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349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59632" y="260649"/>
            <a:ext cx="6028183" cy="108012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60648"/>
            <a:ext cx="8640960" cy="5976664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..</a:t>
            </a:r>
            <a:r>
              <a:rPr lang="ru-RU" sz="2400" b="1" dirty="0" err="1">
                <a:solidFill>
                  <a:srgbClr val="C00000"/>
                </a:solidFill>
              </a:rPr>
              <a:t>Маленькі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дітлахи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граються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ввечері</a:t>
            </a:r>
            <a:r>
              <a:rPr lang="ru-RU" sz="2400" b="1" dirty="0">
                <a:solidFill>
                  <a:srgbClr val="C00000"/>
                </a:solidFill>
              </a:rPr>
              <a:t> на </a:t>
            </a:r>
            <a:r>
              <a:rPr lang="ru-RU" sz="2400" b="1" dirty="0" err="1">
                <a:solidFill>
                  <a:srgbClr val="C00000"/>
                </a:solidFill>
              </a:rPr>
              <a:t>величезному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полі</a:t>
            </a:r>
            <a:r>
              <a:rPr lang="ru-RU" sz="2400" b="1" dirty="0">
                <a:solidFill>
                  <a:srgbClr val="C00000"/>
                </a:solidFill>
              </a:rPr>
              <a:t> в </a:t>
            </a:r>
            <a:r>
              <a:rPr lang="ru-RU" sz="2400" b="1" dirty="0" err="1" smtClean="0">
                <a:solidFill>
                  <a:srgbClr val="C00000"/>
                </a:solidFill>
              </a:rPr>
              <a:t>житі</a:t>
            </a:r>
            <a:r>
              <a:rPr lang="ru-RU" sz="2400" b="1" dirty="0" smtClean="0">
                <a:solidFill>
                  <a:srgbClr val="C00000"/>
                </a:solidFill>
              </a:rPr>
              <a:t>... А я стою на самому </a:t>
            </a:r>
            <a:r>
              <a:rPr lang="ru-RU" sz="2400" b="1" dirty="0" err="1" smtClean="0">
                <a:solidFill>
                  <a:srgbClr val="C00000"/>
                </a:solidFill>
              </a:rPr>
              <a:t>краї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скелі</a:t>
            </a:r>
            <a:r>
              <a:rPr lang="ru-RU" sz="2400" b="1" dirty="0" smtClean="0">
                <a:solidFill>
                  <a:srgbClr val="C00000"/>
                </a:solidFill>
              </a:rPr>
              <a:t>, над </a:t>
            </a:r>
            <a:r>
              <a:rPr lang="ru-RU" sz="2400" b="1" dirty="0" err="1" smtClean="0">
                <a:solidFill>
                  <a:srgbClr val="C00000"/>
                </a:solidFill>
              </a:rPr>
              <a:t>прірвою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</a:rPr>
              <a:t>розумієш</a:t>
            </a:r>
            <a:r>
              <a:rPr lang="ru-RU" sz="2400" b="1" dirty="0" smtClean="0">
                <a:solidFill>
                  <a:srgbClr val="C00000"/>
                </a:solidFill>
              </a:rPr>
              <a:t>? І </a:t>
            </a:r>
            <a:r>
              <a:rPr lang="ru-RU" sz="2400" b="1" dirty="0" err="1" smtClean="0">
                <a:solidFill>
                  <a:srgbClr val="C00000"/>
                </a:solidFill>
              </a:rPr>
              <a:t>моє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діло</a:t>
            </a:r>
            <a:r>
              <a:rPr lang="ru-RU" sz="2400" b="1" dirty="0" smtClean="0">
                <a:solidFill>
                  <a:srgbClr val="C00000"/>
                </a:solidFill>
              </a:rPr>
              <a:t> – </a:t>
            </a:r>
            <a:r>
              <a:rPr lang="ru-RU" sz="2400" b="1" dirty="0" err="1" smtClean="0">
                <a:solidFill>
                  <a:srgbClr val="C00000"/>
                </a:solidFill>
              </a:rPr>
              <a:t>ловити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 err="1" smtClean="0">
                <a:solidFill>
                  <a:srgbClr val="C00000"/>
                </a:solidFill>
              </a:rPr>
              <a:t>дітлахів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 smtClean="0">
                <a:solidFill>
                  <a:srgbClr val="C00000"/>
                </a:solidFill>
              </a:rPr>
              <a:t>щоб</a:t>
            </a:r>
            <a:r>
              <a:rPr lang="ru-RU" sz="2400" b="1" dirty="0" smtClean="0">
                <a:solidFill>
                  <a:srgbClr val="C00000"/>
                </a:solidFill>
              </a:rPr>
              <a:t> вони не </a:t>
            </a:r>
            <a:r>
              <a:rPr lang="ru-RU" sz="2400" b="1" dirty="0" err="1" smtClean="0">
                <a:solidFill>
                  <a:srgbClr val="C00000"/>
                </a:solidFill>
              </a:rPr>
              <a:t>зірвались</a:t>
            </a:r>
            <a:r>
              <a:rPr lang="ru-RU" sz="2400" b="1" dirty="0" smtClean="0">
                <a:solidFill>
                  <a:srgbClr val="C00000"/>
                </a:solidFill>
              </a:rPr>
              <a:t> в </a:t>
            </a:r>
            <a:r>
              <a:rPr lang="ru-RU" sz="2400" b="1" dirty="0" err="1" smtClean="0">
                <a:solidFill>
                  <a:srgbClr val="C00000"/>
                </a:solidFill>
              </a:rPr>
              <a:t>прірву</a:t>
            </a:r>
            <a:r>
              <a:rPr lang="ru-RU" sz="2400" b="1" dirty="0" smtClean="0">
                <a:solidFill>
                  <a:srgbClr val="C00000"/>
                </a:solidFill>
              </a:rPr>
              <a:t>. </a:t>
            </a:r>
            <a:r>
              <a:rPr lang="ru-RU" sz="2400" b="1" dirty="0" err="1" smtClean="0">
                <a:solidFill>
                  <a:srgbClr val="C00000"/>
                </a:solidFill>
              </a:rPr>
              <a:t>Розумієш</a:t>
            </a:r>
            <a:r>
              <a:rPr lang="ru-RU" sz="2400" b="1" dirty="0" smtClean="0">
                <a:solidFill>
                  <a:srgbClr val="C00000"/>
                </a:solidFill>
              </a:rPr>
              <a:t>, вони </a:t>
            </a:r>
            <a:r>
              <a:rPr lang="ru-RU" sz="2400" b="1" dirty="0" err="1" smtClean="0">
                <a:solidFill>
                  <a:srgbClr val="C00000"/>
                </a:solidFill>
              </a:rPr>
              <a:t>граються</a:t>
            </a:r>
            <a:r>
              <a:rPr lang="ru-RU" sz="2400" b="1" dirty="0" smtClean="0">
                <a:solidFill>
                  <a:srgbClr val="C00000"/>
                </a:solidFill>
              </a:rPr>
              <a:t> і не </a:t>
            </a:r>
            <a:r>
              <a:rPr lang="ru-RU" sz="2400" b="1" dirty="0" err="1" smtClean="0">
                <a:solidFill>
                  <a:srgbClr val="C00000"/>
                </a:solidFill>
              </a:rPr>
              <a:t>бачать</a:t>
            </a:r>
            <a:r>
              <a:rPr lang="ru-RU" sz="2400" b="1" dirty="0" smtClean="0"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solidFill>
                  <a:srgbClr val="C00000"/>
                </a:solidFill>
              </a:rPr>
              <a:t>куди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біжать</a:t>
            </a:r>
            <a:r>
              <a:rPr lang="ru-RU" sz="2400" b="1" dirty="0">
                <a:solidFill>
                  <a:srgbClr val="C00000"/>
                </a:solidFill>
              </a:rPr>
              <a:t>, а тут я </a:t>
            </a:r>
            <a:r>
              <a:rPr lang="ru-RU" sz="2400" b="1" dirty="0" err="1">
                <a:solidFill>
                  <a:srgbClr val="C00000"/>
                </a:solidFill>
              </a:rPr>
              <a:t>підбігаю</a:t>
            </a:r>
            <a:r>
              <a:rPr lang="ru-RU" sz="2400" b="1" dirty="0">
                <a:solidFill>
                  <a:srgbClr val="C00000"/>
                </a:solidFill>
              </a:rPr>
              <a:t> й ловлю </a:t>
            </a:r>
            <a:r>
              <a:rPr lang="ru-RU" sz="2400" b="1" dirty="0" err="1">
                <a:solidFill>
                  <a:srgbClr val="C00000"/>
                </a:solidFill>
              </a:rPr>
              <a:t>їх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solidFill>
                  <a:srgbClr val="C00000"/>
                </a:solidFill>
              </a:rPr>
              <a:t>щоб</a:t>
            </a:r>
            <a:r>
              <a:rPr lang="ru-RU" sz="2400" b="1" dirty="0">
                <a:solidFill>
                  <a:srgbClr val="C00000"/>
                </a:solidFill>
              </a:rPr>
              <a:t> вони не </a:t>
            </a:r>
            <a:r>
              <a:rPr lang="ru-RU" sz="2400" b="1" dirty="0" err="1">
                <a:solidFill>
                  <a:srgbClr val="C00000"/>
                </a:solidFill>
              </a:rPr>
              <a:t>зірвалися</a:t>
            </a:r>
            <a:r>
              <a:rPr lang="ru-RU" sz="2400" b="1" dirty="0">
                <a:solidFill>
                  <a:srgbClr val="C00000"/>
                </a:solidFill>
              </a:rPr>
              <a:t>. От і вся моя робота. </a:t>
            </a:r>
            <a:r>
              <a:rPr lang="ru-RU" sz="2400" b="1" dirty="0" err="1">
                <a:solidFill>
                  <a:srgbClr val="C00000"/>
                </a:solidFill>
              </a:rPr>
              <a:t>Стерегти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дітей</a:t>
            </a:r>
            <a:r>
              <a:rPr lang="ru-RU" sz="2400" b="1" dirty="0">
                <a:solidFill>
                  <a:srgbClr val="C00000"/>
                </a:solidFill>
              </a:rPr>
              <a:t> над </a:t>
            </a:r>
            <a:r>
              <a:rPr lang="ru-RU" sz="2400" b="1" dirty="0" err="1">
                <a:solidFill>
                  <a:srgbClr val="C00000"/>
                </a:solidFill>
              </a:rPr>
              <a:t>прірвою</a:t>
            </a:r>
            <a:r>
              <a:rPr lang="ru-RU" sz="2400" b="1" dirty="0">
                <a:solidFill>
                  <a:srgbClr val="C00000"/>
                </a:solidFill>
              </a:rPr>
              <a:t> в </a:t>
            </a:r>
            <a:r>
              <a:rPr lang="ru-RU" sz="2400" b="1" dirty="0" err="1">
                <a:solidFill>
                  <a:srgbClr val="C00000"/>
                </a:solidFill>
              </a:rPr>
              <a:t>житі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  <a:p>
            <a:r>
              <a:rPr lang="ru-RU" sz="2400" b="1" dirty="0">
                <a:solidFill>
                  <a:srgbClr val="C00000"/>
                </a:solidFill>
              </a:rPr>
              <a:t> ...</a:t>
            </a:r>
            <a:r>
              <a:rPr lang="ru-RU" sz="2400" b="1" dirty="0" err="1">
                <a:solidFill>
                  <a:srgbClr val="C00000"/>
                </a:solidFill>
              </a:rPr>
              <a:t>Маленькі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дітлахи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граються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ввечері</a:t>
            </a:r>
            <a:r>
              <a:rPr lang="ru-RU" sz="2400" b="1" dirty="0">
                <a:solidFill>
                  <a:srgbClr val="C00000"/>
                </a:solidFill>
              </a:rPr>
              <a:t> на </a:t>
            </a:r>
            <a:r>
              <a:rPr lang="ru-RU" sz="2400" b="1" dirty="0" err="1">
                <a:solidFill>
                  <a:srgbClr val="C00000"/>
                </a:solidFill>
              </a:rPr>
              <a:t>величезному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полі</a:t>
            </a:r>
            <a:r>
              <a:rPr lang="ru-RU" sz="2400" b="1" dirty="0">
                <a:solidFill>
                  <a:srgbClr val="C00000"/>
                </a:solidFill>
              </a:rPr>
              <a:t> в </a:t>
            </a:r>
            <a:r>
              <a:rPr lang="ru-RU" sz="2400" b="1" dirty="0" err="1">
                <a:solidFill>
                  <a:srgbClr val="C00000"/>
                </a:solidFill>
              </a:rPr>
              <a:t>житі</a:t>
            </a:r>
            <a:r>
              <a:rPr lang="ru-RU" sz="2400" b="1" dirty="0">
                <a:solidFill>
                  <a:srgbClr val="C00000"/>
                </a:solidFill>
              </a:rPr>
              <a:t>... А я стою на самому </a:t>
            </a:r>
            <a:r>
              <a:rPr lang="ru-RU" sz="2400" b="1" dirty="0" err="1">
                <a:solidFill>
                  <a:srgbClr val="C00000"/>
                </a:solidFill>
              </a:rPr>
              <a:t>краї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скелі</a:t>
            </a:r>
            <a:r>
              <a:rPr lang="ru-RU" sz="2400" b="1" dirty="0">
                <a:solidFill>
                  <a:srgbClr val="C00000"/>
                </a:solidFill>
              </a:rPr>
              <a:t>, над </a:t>
            </a:r>
            <a:r>
              <a:rPr lang="ru-RU" sz="2400" b="1" dirty="0" err="1">
                <a:solidFill>
                  <a:srgbClr val="C00000"/>
                </a:solidFill>
              </a:rPr>
              <a:t>прірвою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solidFill>
                  <a:srgbClr val="C00000"/>
                </a:solidFill>
              </a:rPr>
              <a:t>розумієш</a:t>
            </a:r>
            <a:r>
              <a:rPr lang="ru-RU" sz="2400" b="1" dirty="0">
                <a:solidFill>
                  <a:srgbClr val="C00000"/>
                </a:solidFill>
              </a:rPr>
              <a:t>? І </a:t>
            </a:r>
            <a:r>
              <a:rPr lang="ru-RU" sz="2400" b="1" dirty="0" err="1">
                <a:solidFill>
                  <a:srgbClr val="C00000"/>
                </a:solidFill>
              </a:rPr>
              <a:t>моє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діло</a:t>
            </a:r>
            <a:r>
              <a:rPr lang="ru-RU" sz="2400" b="1" dirty="0">
                <a:solidFill>
                  <a:srgbClr val="C00000"/>
                </a:solidFill>
              </a:rPr>
              <a:t> – </a:t>
            </a:r>
            <a:r>
              <a:rPr lang="ru-RU" sz="2400" b="1" dirty="0" err="1">
                <a:solidFill>
                  <a:srgbClr val="C00000"/>
                </a:solidFill>
              </a:rPr>
              <a:t>ловити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дітлахів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solidFill>
                  <a:srgbClr val="C00000"/>
                </a:solidFill>
              </a:rPr>
              <a:t>щоб</a:t>
            </a:r>
            <a:r>
              <a:rPr lang="ru-RU" sz="2400" b="1" dirty="0">
                <a:solidFill>
                  <a:srgbClr val="C00000"/>
                </a:solidFill>
              </a:rPr>
              <a:t> вони не </a:t>
            </a:r>
            <a:r>
              <a:rPr lang="ru-RU" sz="2400" b="1" dirty="0" err="1">
                <a:solidFill>
                  <a:srgbClr val="C00000"/>
                </a:solidFill>
              </a:rPr>
              <a:t>зірвались</a:t>
            </a:r>
            <a:r>
              <a:rPr lang="ru-RU" sz="2400" b="1" dirty="0">
                <a:solidFill>
                  <a:srgbClr val="C00000"/>
                </a:solidFill>
              </a:rPr>
              <a:t> в </a:t>
            </a:r>
            <a:r>
              <a:rPr lang="ru-RU" sz="2400" b="1" dirty="0" err="1">
                <a:solidFill>
                  <a:srgbClr val="C00000"/>
                </a:solidFill>
              </a:rPr>
              <a:t>прірву</a:t>
            </a:r>
            <a:r>
              <a:rPr lang="ru-RU" sz="2400" b="1" dirty="0">
                <a:solidFill>
                  <a:srgbClr val="C00000"/>
                </a:solidFill>
              </a:rPr>
              <a:t>. </a:t>
            </a:r>
            <a:r>
              <a:rPr lang="ru-RU" sz="2400" b="1" dirty="0" err="1">
                <a:solidFill>
                  <a:srgbClr val="C00000"/>
                </a:solidFill>
              </a:rPr>
              <a:t>Розумієш</a:t>
            </a:r>
            <a:r>
              <a:rPr lang="ru-RU" sz="2400" b="1" dirty="0">
                <a:solidFill>
                  <a:srgbClr val="C00000"/>
                </a:solidFill>
              </a:rPr>
              <a:t>, вони </a:t>
            </a:r>
            <a:r>
              <a:rPr lang="ru-RU" sz="2400" b="1" dirty="0" err="1">
                <a:solidFill>
                  <a:srgbClr val="C00000"/>
                </a:solidFill>
              </a:rPr>
              <a:t>граються</a:t>
            </a:r>
            <a:r>
              <a:rPr lang="ru-RU" sz="2400" b="1" dirty="0">
                <a:solidFill>
                  <a:srgbClr val="C00000"/>
                </a:solidFill>
              </a:rPr>
              <a:t> і не </a:t>
            </a:r>
            <a:r>
              <a:rPr lang="ru-RU" sz="2400" b="1" dirty="0" err="1">
                <a:solidFill>
                  <a:srgbClr val="C00000"/>
                </a:solidFill>
              </a:rPr>
              <a:t>бачать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solidFill>
                  <a:srgbClr val="C00000"/>
                </a:solidFill>
              </a:rPr>
              <a:t>куди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біжать</a:t>
            </a:r>
            <a:r>
              <a:rPr lang="ru-RU" sz="2400" b="1" dirty="0">
                <a:solidFill>
                  <a:srgbClr val="C00000"/>
                </a:solidFill>
              </a:rPr>
              <a:t>, а тут я </a:t>
            </a:r>
            <a:r>
              <a:rPr lang="ru-RU" sz="2400" b="1" dirty="0" err="1">
                <a:solidFill>
                  <a:srgbClr val="C00000"/>
                </a:solidFill>
              </a:rPr>
              <a:t>підбігаю</a:t>
            </a:r>
            <a:r>
              <a:rPr lang="ru-RU" sz="2400" b="1" dirty="0">
                <a:solidFill>
                  <a:srgbClr val="C00000"/>
                </a:solidFill>
              </a:rPr>
              <a:t> й ловлю </a:t>
            </a:r>
            <a:r>
              <a:rPr lang="ru-RU" sz="2400" b="1" dirty="0" err="1">
                <a:solidFill>
                  <a:srgbClr val="C00000"/>
                </a:solidFill>
              </a:rPr>
              <a:t>їх</a:t>
            </a:r>
            <a:r>
              <a:rPr lang="ru-RU" sz="2400" b="1" dirty="0"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solidFill>
                  <a:srgbClr val="C00000"/>
                </a:solidFill>
              </a:rPr>
              <a:t>щоб</a:t>
            </a:r>
            <a:r>
              <a:rPr lang="ru-RU" sz="2400" b="1" dirty="0">
                <a:solidFill>
                  <a:srgbClr val="C00000"/>
                </a:solidFill>
              </a:rPr>
              <a:t> вони не </a:t>
            </a:r>
            <a:r>
              <a:rPr lang="ru-RU" sz="2400" b="1" dirty="0" err="1">
                <a:solidFill>
                  <a:srgbClr val="C00000"/>
                </a:solidFill>
              </a:rPr>
              <a:t>зірвалися</a:t>
            </a:r>
            <a:r>
              <a:rPr lang="ru-RU" sz="2400" b="1" dirty="0">
                <a:solidFill>
                  <a:srgbClr val="C00000"/>
                </a:solidFill>
              </a:rPr>
              <a:t>. От і вся моя робота. </a:t>
            </a:r>
            <a:r>
              <a:rPr lang="ru-RU" sz="2400" b="1" dirty="0" err="1">
                <a:solidFill>
                  <a:srgbClr val="C00000"/>
                </a:solidFill>
              </a:rPr>
              <a:t>Стерегти</a:t>
            </a:r>
            <a:r>
              <a:rPr lang="ru-RU" sz="2400" b="1" dirty="0"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solidFill>
                  <a:srgbClr val="C00000"/>
                </a:solidFill>
              </a:rPr>
              <a:t>дітей</a:t>
            </a:r>
            <a:r>
              <a:rPr lang="ru-RU" sz="2400" b="1" dirty="0">
                <a:solidFill>
                  <a:srgbClr val="C00000"/>
                </a:solidFill>
              </a:rPr>
              <a:t> над </a:t>
            </a:r>
            <a:r>
              <a:rPr lang="ru-RU" sz="2400" b="1" dirty="0" err="1">
                <a:solidFill>
                  <a:srgbClr val="C00000"/>
                </a:solidFill>
              </a:rPr>
              <a:t>прірвою</a:t>
            </a:r>
            <a:r>
              <a:rPr lang="ru-RU" sz="2400" b="1" dirty="0">
                <a:solidFill>
                  <a:srgbClr val="C00000"/>
                </a:solidFill>
              </a:rPr>
              <a:t> в </a:t>
            </a:r>
            <a:r>
              <a:rPr lang="ru-RU" sz="2400" b="1" dirty="0" err="1">
                <a:solidFill>
                  <a:srgbClr val="C00000"/>
                </a:solidFill>
              </a:rPr>
              <a:t>житі</a:t>
            </a:r>
            <a:r>
              <a:rPr lang="ru-RU" sz="2400" b="1" dirty="0" smtClean="0">
                <a:solidFill>
                  <a:srgbClr val="C00000"/>
                </a:solidFill>
              </a:rPr>
              <a:t>.</a:t>
            </a:r>
            <a:endParaRPr lang="ru-RU" sz="2400" b="1" dirty="0">
              <a:solidFill>
                <a:srgbClr val="C00000"/>
              </a:solidFill>
            </a:endParaRPr>
          </a:p>
          <a:p>
            <a:r>
              <a:rPr lang="ru-RU" sz="2400" b="1" dirty="0" smtClean="0">
                <a:solidFill>
                  <a:srgbClr val="C00000"/>
                </a:solidFill>
              </a:rPr>
              <a:t>                                                             </a:t>
            </a:r>
            <a:r>
              <a:rPr lang="ru-RU" sz="2400" b="1" dirty="0" err="1" smtClean="0">
                <a:solidFill>
                  <a:srgbClr val="C00000"/>
                </a:solidFill>
              </a:rPr>
              <a:t>Девід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r>
              <a:rPr lang="ru-RU" sz="2400" b="1" dirty="0">
                <a:solidFill>
                  <a:srgbClr val="C00000"/>
                </a:solidFill>
              </a:rPr>
              <a:t>Джером </a:t>
            </a:r>
            <a:r>
              <a:rPr lang="ru-RU" sz="2400" b="1" dirty="0" err="1">
                <a:solidFill>
                  <a:srgbClr val="C00000"/>
                </a:solidFill>
              </a:rPr>
              <a:t>Селінджер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640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620688"/>
            <a:ext cx="655502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40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A50021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    Виховна проблема школи</a:t>
            </a:r>
          </a:p>
          <a:p>
            <a:pPr algn="ctr"/>
            <a:endParaRPr lang="ru-RU" sz="40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A50021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1628800"/>
            <a:ext cx="6408712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Створення умов для виховання</a:t>
            </a:r>
          </a:p>
          <a:p>
            <a:pPr algn="ctr"/>
            <a:r>
              <a:rPr lang="uk-UA" sz="36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соціально-активного, духовно збагаченого </a:t>
            </a:r>
          </a:p>
          <a:p>
            <a:pPr algn="ctr"/>
            <a:r>
              <a:rPr lang="uk-UA" sz="36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громадянина України</a:t>
            </a:r>
            <a:endParaRPr lang="ru-RU" sz="36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66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4928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9" y="476673"/>
            <a:ext cx="6048672" cy="792087"/>
          </a:xfrm>
          <a:solidFill>
            <a:schemeClr val="accent2"/>
          </a:solidFill>
        </p:spPr>
        <p:txBody>
          <a:bodyPr/>
          <a:lstStyle/>
          <a:p>
            <a:pPr algn="ctr"/>
            <a:r>
              <a:rPr lang="uk-UA" sz="4000" b="1" i="1" dirty="0" smtClean="0">
                <a:solidFill>
                  <a:srgbClr val="FF0000"/>
                </a:solidFill>
              </a:rPr>
              <a:t>Мета</a:t>
            </a:r>
            <a:endParaRPr lang="ru-RU" sz="4000" b="1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1484784"/>
            <a:ext cx="6172200" cy="4032448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62500" lnSpcReduction="20000"/>
          </a:bodyPr>
          <a:lstStyle/>
          <a:p>
            <a:pPr>
              <a:spcAft>
                <a:spcPts val="0"/>
              </a:spcAft>
            </a:pP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З</a:t>
            </a:r>
            <a:r>
              <a:rPr lang="ru-RU" sz="5800" b="1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абезпечити</a:t>
            </a:r>
            <a:r>
              <a:rPr lang="ru-RU" sz="5800" b="1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розвиток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високоінтелектуальної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компетентної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свідомої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особистості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 з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громадською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позицією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здатної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 до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самореалізації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 та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прояву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своїх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можливостей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 у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різних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 сферах </a:t>
            </a:r>
            <a:r>
              <a:rPr lang="ru-RU" sz="5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життєдіяльності</a:t>
            </a:r>
            <a:r>
              <a:rPr lang="ru-RU" sz="5800" b="1" dirty="0">
                <a:solidFill>
                  <a:srgbClr val="FF0000"/>
                </a:solidFill>
                <a:latin typeface="Times New Roman"/>
                <a:ea typeface="Times New Roman"/>
              </a:rPr>
              <a:t>.</a:t>
            </a:r>
          </a:p>
          <a:p>
            <a:pPr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Times New Roman"/>
                <a:ea typeface="Times New Roman"/>
              </a:rPr>
              <a:t> </a:t>
            </a:r>
            <a:endParaRPr lang="ru-RU" sz="1800" b="1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655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00112"/>
            <a:ext cx="6195391" cy="18574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88640"/>
            <a:ext cx="820891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i="1" dirty="0" err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З</a:t>
            </a:r>
            <a:r>
              <a:rPr lang="ru-RU" sz="4000" b="1" i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авдання</a:t>
            </a:r>
            <a:r>
              <a:rPr lang="ru-RU" sz="4000" b="1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i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виховного</a:t>
            </a:r>
            <a:r>
              <a:rPr lang="ru-RU" sz="4000" b="1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i="1" cap="none" spc="0" dirty="0" err="1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процесу</a:t>
            </a:r>
            <a:r>
              <a:rPr lang="ru-RU" sz="4000" b="1" i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:</a:t>
            </a:r>
            <a:endParaRPr lang="ru-RU" sz="4000" b="1" i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07504" y="260649"/>
            <a:ext cx="8640960" cy="648072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uk-UA" sz="2400" b="1" i="1" dirty="0" smtClean="0">
                <a:solidFill>
                  <a:srgbClr val="C00000"/>
                </a:solidFill>
              </a:rPr>
              <a:t>Виховання національної свідомості, любові до рідної землі, свого народу, до України;</a:t>
            </a:r>
          </a:p>
          <a:p>
            <a:pPr marL="285750" indent="-285750" algn="just">
              <a:buFontTx/>
              <a:buChar char="-"/>
            </a:pPr>
            <a:r>
              <a:rPr lang="uk-UA" sz="2400" b="1" i="1" dirty="0" smtClean="0">
                <a:solidFill>
                  <a:srgbClr val="C00000"/>
                </a:solidFill>
              </a:rPr>
              <a:t>Формування високої духовної особистості;</a:t>
            </a:r>
          </a:p>
          <a:p>
            <a:pPr marL="285750" indent="-285750" algn="just">
              <a:buFontTx/>
              <a:buChar char="-"/>
            </a:pPr>
            <a:r>
              <a:rPr lang="uk-UA" sz="2400" b="1" i="1" dirty="0" smtClean="0">
                <a:solidFill>
                  <a:srgbClr val="C00000"/>
                </a:solidFill>
              </a:rPr>
              <a:t>Сприяння набуттю дітьми та учнівською молоддю соціального досвіду, успадкуванню ними духовних надбань українського народу;</a:t>
            </a:r>
          </a:p>
          <a:p>
            <a:pPr marL="285750" indent="-285750" algn="just">
              <a:buFontTx/>
              <a:buChar char="-"/>
            </a:pPr>
            <a:r>
              <a:rPr lang="uk-UA" sz="2400" b="1" i="1" dirty="0" smtClean="0">
                <a:solidFill>
                  <a:srgbClr val="C00000"/>
                </a:solidFill>
              </a:rPr>
              <a:t> Утвердження принципів загальнолюдської моралі на основі відновлення історичної </a:t>
            </a:r>
            <a:r>
              <a:rPr lang="uk-UA" sz="2400" b="1" i="1" dirty="0" err="1" smtClean="0">
                <a:solidFill>
                  <a:srgbClr val="C00000"/>
                </a:solidFill>
                <a:cs typeface="Times New Roman" pitchFamily="18" charset="0"/>
              </a:rPr>
              <a:t>пам</a:t>
            </a:r>
            <a:r>
              <a:rPr lang="en-US" sz="2400" b="1" i="1" dirty="0" smtClean="0">
                <a:solidFill>
                  <a:srgbClr val="C00000"/>
                </a:solidFill>
                <a:cs typeface="Times New Roman" pitchFamily="18" charset="0"/>
              </a:rPr>
              <a:t>’</a:t>
            </a:r>
            <a:r>
              <a:rPr lang="uk-UA" sz="2400" b="1" i="1" dirty="0" smtClean="0">
                <a:solidFill>
                  <a:srgbClr val="C00000"/>
                </a:solidFill>
                <a:cs typeface="Times New Roman" pitchFamily="18" charset="0"/>
              </a:rPr>
              <a:t>яті;</a:t>
            </a:r>
          </a:p>
          <a:p>
            <a:pPr marL="285750" indent="-285750" algn="just">
              <a:buFontTx/>
              <a:buChar char="-"/>
            </a:pPr>
            <a:r>
              <a:rPr lang="uk-UA" sz="2400" b="1" i="1" dirty="0" smtClean="0">
                <a:solidFill>
                  <a:srgbClr val="C00000"/>
                </a:solidFill>
              </a:rPr>
              <a:t>Формування екологічного та природничого світогляду, готовності дитини до правильної взаємодії з навколишньою природою;</a:t>
            </a:r>
          </a:p>
          <a:p>
            <a:pPr marL="285750" indent="-285750" algn="just">
              <a:buFontTx/>
              <a:buChar char="-"/>
            </a:pPr>
            <a:r>
              <a:rPr lang="ru-RU" sz="2400" b="1" i="1" dirty="0" err="1">
                <a:solidFill>
                  <a:srgbClr val="C00000"/>
                </a:solidFill>
              </a:rPr>
              <a:t>Створення</a:t>
            </a:r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традицій</a:t>
            </a:r>
            <a:r>
              <a:rPr lang="ru-RU" sz="2400" b="1" i="1" dirty="0">
                <a:solidFill>
                  <a:srgbClr val="C00000"/>
                </a:solidFill>
              </a:rPr>
              <a:t> і </a:t>
            </a:r>
            <a:r>
              <a:rPr lang="ru-RU" sz="2400" b="1" i="1" dirty="0" err="1">
                <a:solidFill>
                  <a:srgbClr val="C00000"/>
                </a:solidFill>
              </a:rPr>
              <a:t>звичаїв</a:t>
            </a:r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позакласної</a:t>
            </a:r>
            <a:r>
              <a:rPr lang="ru-RU" sz="2400" b="1" i="1" dirty="0"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solidFill>
                  <a:srgbClr val="C00000"/>
                </a:solidFill>
              </a:rPr>
              <a:t>роботи</a:t>
            </a:r>
            <a:r>
              <a:rPr lang="ru-RU" sz="2400" b="1" i="1" dirty="0">
                <a:solidFill>
                  <a:srgbClr val="C00000"/>
                </a:solidFill>
              </a:rPr>
              <a:t> в </a:t>
            </a:r>
            <a:r>
              <a:rPr lang="ru-RU" sz="2400" b="1" i="1" dirty="0" err="1">
                <a:solidFill>
                  <a:srgbClr val="C00000"/>
                </a:solidFill>
              </a:rPr>
              <a:t>класі</a:t>
            </a:r>
            <a:r>
              <a:rPr lang="ru-RU" sz="2400" b="1" i="1" dirty="0">
                <a:solidFill>
                  <a:srgbClr val="C00000"/>
                </a:solidFill>
              </a:rPr>
              <a:t> й у </a:t>
            </a:r>
            <a:r>
              <a:rPr lang="ru-RU" sz="2400" b="1" i="1" dirty="0" err="1">
                <a:solidFill>
                  <a:srgbClr val="C00000"/>
                </a:solidFill>
              </a:rPr>
              <a:t>школі</a:t>
            </a:r>
            <a:endParaRPr lang="uk-UA" sz="2400" b="1" i="1" dirty="0" smtClean="0">
              <a:solidFill>
                <a:srgbClr val="C00000"/>
              </a:solidFill>
            </a:endParaRPr>
          </a:p>
          <a:p>
            <a:pPr marL="285750" indent="-285750" algn="just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37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260649"/>
            <a:ext cx="6264696" cy="936103"/>
          </a:xfrm>
          <a:solidFill>
            <a:srgbClr val="FFC000"/>
          </a:solidFill>
        </p:spPr>
        <p:txBody>
          <a:bodyPr/>
          <a:lstStyle/>
          <a:p>
            <a:pPr algn="just"/>
            <a:r>
              <a:rPr lang="uk-UA" sz="2400" i="1" dirty="0" smtClean="0">
                <a:solidFill>
                  <a:srgbClr val="FF0000"/>
                </a:solidFill>
              </a:rPr>
              <a:t>Уся виховна робота в школі реалізується в: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66800" y="1412776"/>
            <a:ext cx="6172200" cy="2304256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C0000"/>
                </a:solidFill>
              </a:rPr>
              <a:t>Плані роботи школи;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C0000"/>
                </a:solidFill>
              </a:rPr>
              <a:t>Планах роботи класних керівників;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C0000"/>
                </a:solidFill>
              </a:rPr>
              <a:t>Планах роботи педагога-організатора, практичного психолога, соціального педагога;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CC0000"/>
                </a:solidFill>
              </a:rPr>
              <a:t>Планах роботи гуртків і секцій</a:t>
            </a:r>
            <a:endParaRPr lang="ru-RU" b="1" dirty="0">
              <a:solidFill>
                <a:srgbClr val="CC0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3056"/>
            <a:ext cx="3312368" cy="2381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3056"/>
            <a:ext cx="3811513" cy="23462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83569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7" y="260648"/>
            <a:ext cx="6120680" cy="1080120"/>
          </a:xfrm>
          <a:solidFill>
            <a:srgbClr val="FFC000"/>
          </a:solidFill>
        </p:spPr>
        <p:txBody>
          <a:bodyPr/>
          <a:lstStyle/>
          <a:p>
            <a:pPr algn="just"/>
            <a:r>
              <a:rPr lang="uk-UA" sz="2400" dirty="0" smtClean="0">
                <a:solidFill>
                  <a:srgbClr val="FF0000"/>
                </a:solidFill>
              </a:rPr>
              <a:t>Уся система виховної роботи школи реалізується через</a:t>
            </a:r>
            <a:r>
              <a:rPr lang="uk-UA" sz="4000" dirty="0" smtClean="0">
                <a:solidFill>
                  <a:srgbClr val="FF0000"/>
                </a:solidFill>
              </a:rPr>
              <a:t>: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628800"/>
            <a:ext cx="6624736" cy="475252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A50021"/>
                </a:solidFill>
              </a:rPr>
              <a:t>Роботу класних керівників (виховні години, позакласні виховні заходи, оформлення класу, походи, поїздки, індивідуальні роботу);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A50021"/>
                </a:solidFill>
              </a:rPr>
              <a:t>Навчально-виховну діяльність </a:t>
            </a:r>
            <a:r>
              <a:rPr lang="uk-UA" b="1" dirty="0" err="1" smtClean="0">
                <a:solidFill>
                  <a:srgbClr val="A50021"/>
                </a:solidFill>
              </a:rPr>
              <a:t>вчителів-предметників</a:t>
            </a:r>
            <a:r>
              <a:rPr lang="uk-UA" b="1" dirty="0" smtClean="0">
                <a:solidFill>
                  <a:srgbClr val="A50021"/>
                </a:solidFill>
              </a:rPr>
              <a:t> (виховний потенціал уроків, позакласні предметні заходи);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A50021"/>
                </a:solidFill>
              </a:rPr>
              <a:t>Роботу педагога-організатора  (бесіди, позакласні заходи, робота учнівського самоврядування);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A50021"/>
                </a:solidFill>
              </a:rPr>
              <a:t>Діяльність Ради учнівського самоврядування (засідання Рад, залучення учнів школи до самоврядування, організація дозвілля;</a:t>
            </a:r>
          </a:p>
          <a:p>
            <a:pPr marL="342900" indent="-342900">
              <a:buFontTx/>
              <a:buChar char="-"/>
            </a:pPr>
            <a:r>
              <a:rPr lang="uk-UA" b="1" dirty="0" smtClean="0">
                <a:solidFill>
                  <a:srgbClr val="A50021"/>
                </a:solidFill>
              </a:rPr>
              <a:t>Роботу гуртків, секцій</a:t>
            </a:r>
            <a:endParaRPr lang="ru-RU" b="1" dirty="0">
              <a:solidFill>
                <a:srgbClr val="A500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2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260649"/>
            <a:ext cx="5835351" cy="1224136"/>
          </a:xfrm>
          <a:solidFill>
            <a:srgbClr val="FF6600"/>
          </a:solidFill>
        </p:spPr>
        <p:txBody>
          <a:bodyPr/>
          <a:lstStyle/>
          <a:p>
            <a:pPr algn="ctr"/>
            <a:r>
              <a:rPr lang="uk-UA" sz="2400" i="1" dirty="0" smtClean="0">
                <a:solidFill>
                  <a:srgbClr val="FF0000"/>
                </a:solidFill>
              </a:rPr>
              <a:t>Методичне забезпечення реалізації виховної проблеми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1628800"/>
            <a:ext cx="6624736" cy="468052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Виховна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робота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школи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організована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 у </a:t>
            </a:r>
            <a:r>
              <a:rPr lang="ru-RU" dirty="0" err="1" smtClean="0">
                <a:solidFill>
                  <a:srgbClr val="FF0000"/>
                </a:solidFill>
                <a:latin typeface="Times New Roman"/>
                <a:ea typeface="Times New Roman"/>
              </a:rPr>
              <a:t>відповідності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з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вимогами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"Закону про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освіту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",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державних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концепцій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національного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громадянського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патріотичного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сімейного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, превентивного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;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спрямована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на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виконання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цільових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програм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"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Діти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України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", "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Обдарованість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", "Здоров'я",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Національної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програми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патріотичного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,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програми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"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Виховання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". При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організації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роботи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адміністрація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керується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розпорядчими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документами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районного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відділу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r>
              <a:rPr lang="ru-RU" dirty="0" err="1">
                <a:solidFill>
                  <a:srgbClr val="FF0000"/>
                </a:solidFill>
                <a:latin typeface="Times New Roman"/>
                <a:ea typeface="Times New Roman"/>
              </a:rPr>
              <a:t>освіти</a:t>
            </a: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. </a:t>
            </a:r>
          </a:p>
          <a:p>
            <a:r>
              <a:rPr lang="uk-UA" dirty="0">
                <a:solidFill>
                  <a:srgbClr val="FF0000"/>
                </a:solidFill>
                <a:latin typeface="Times New Roman"/>
                <a:ea typeface="Times New Roman"/>
              </a:rPr>
              <a:t>При  плануванні  виховної  роботи школи  за  основу взята  програма розроблена  Міністерством  освіти та науки  України,  Академії  педагогічних наук   України  та інституту інноваційних технологій  і змісту освіти   «Основні  орієнтири  виховання».</a:t>
            </a:r>
            <a:endParaRPr lang="ru-RU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80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556792"/>
            <a:ext cx="2160240" cy="19771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0" name="Овал 19"/>
          <p:cNvSpPr/>
          <p:nvPr/>
        </p:nvSpPr>
        <p:spPr>
          <a:xfrm>
            <a:off x="3750365" y="229577"/>
            <a:ext cx="1829747" cy="172819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202D90"/>
                </a:solidFill>
              </a:rPr>
              <a:t>Ціннісне ставлення до природи</a:t>
            </a:r>
            <a:endParaRPr lang="ru-RU" b="1" i="1" dirty="0">
              <a:solidFill>
                <a:srgbClr val="202D9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1403648" y="1283296"/>
            <a:ext cx="1745229" cy="185767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</a:rPr>
              <a:t>Ціннісне </a:t>
            </a:r>
            <a:r>
              <a:rPr lang="uk-UA" b="1" i="1" dirty="0" err="1" smtClean="0">
                <a:solidFill>
                  <a:srgbClr val="FFFF00"/>
                </a:solidFill>
              </a:rPr>
              <a:t>ставле</a:t>
            </a:r>
            <a:endParaRPr lang="uk-UA" b="1" i="1" dirty="0" smtClean="0">
              <a:solidFill>
                <a:srgbClr val="FFFF00"/>
              </a:solidFill>
            </a:endParaRPr>
          </a:p>
          <a:p>
            <a:pPr algn="ctr"/>
            <a:r>
              <a:rPr lang="uk-UA" b="1" i="1" dirty="0" err="1" smtClean="0">
                <a:solidFill>
                  <a:srgbClr val="FFFF00"/>
                </a:solidFill>
              </a:rPr>
              <a:t>ння</a:t>
            </a:r>
            <a:r>
              <a:rPr lang="uk-UA" b="1" i="1" dirty="0" smtClean="0">
                <a:solidFill>
                  <a:srgbClr val="FFFF00"/>
                </a:solidFill>
              </a:rPr>
              <a:t> до себе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3669164" y="4861096"/>
            <a:ext cx="1778495" cy="1872208"/>
          </a:xfrm>
          <a:prstGeom prst="ellipse">
            <a:avLst/>
          </a:prstGeom>
          <a:solidFill>
            <a:srgbClr val="E6308F"/>
          </a:solidFill>
          <a:ln>
            <a:solidFill>
              <a:srgbClr val="E6308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FFFF00"/>
                </a:solidFill>
              </a:rPr>
              <a:t>Ціннісне </a:t>
            </a:r>
            <a:r>
              <a:rPr lang="uk-UA" b="1" i="1" dirty="0" err="1" smtClean="0">
                <a:solidFill>
                  <a:srgbClr val="FFFF00"/>
                </a:solidFill>
              </a:rPr>
              <a:t>ставле</a:t>
            </a:r>
            <a:endParaRPr lang="uk-UA" b="1" i="1" dirty="0" smtClean="0">
              <a:solidFill>
                <a:srgbClr val="FFFF00"/>
              </a:solidFill>
            </a:endParaRPr>
          </a:p>
          <a:p>
            <a:pPr algn="ctr"/>
            <a:r>
              <a:rPr lang="uk-UA" b="1" i="1" dirty="0" err="1" smtClean="0">
                <a:solidFill>
                  <a:srgbClr val="FFFF00"/>
                </a:solidFill>
              </a:rPr>
              <a:t>ння</a:t>
            </a:r>
            <a:r>
              <a:rPr lang="uk-UA" b="1" i="1" dirty="0" smtClean="0">
                <a:solidFill>
                  <a:srgbClr val="FFFF00"/>
                </a:solidFill>
              </a:rPr>
              <a:t> до мистецтва</a:t>
            </a:r>
            <a:endParaRPr lang="ru-RU" b="1" i="1" dirty="0">
              <a:solidFill>
                <a:srgbClr val="FFFF00"/>
              </a:solidFill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1403648" y="3791338"/>
            <a:ext cx="1771058" cy="1869909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i="1" dirty="0" smtClean="0">
                <a:solidFill>
                  <a:srgbClr val="002060"/>
                </a:solidFill>
              </a:rPr>
              <a:t>Ціннісне ставлення особистості до суспільства і держави</a:t>
            </a:r>
            <a:endParaRPr lang="ru-RU" sz="1600" b="1" i="1" dirty="0">
              <a:solidFill>
                <a:srgbClr val="002060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3563887" y="2564904"/>
            <a:ext cx="1883771" cy="194421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>
                <a:solidFill>
                  <a:srgbClr val="202D90"/>
                </a:solidFill>
              </a:rPr>
              <a:t>Основні орієнтири виховання</a:t>
            </a:r>
            <a:endParaRPr lang="ru-RU" b="1" i="1" dirty="0">
              <a:solidFill>
                <a:srgbClr val="202D90"/>
              </a:solidFill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5772201" y="3907539"/>
            <a:ext cx="1966157" cy="1885341"/>
          </a:xfrm>
          <a:prstGeom prst="ellipse">
            <a:avLst/>
          </a:prstGeom>
          <a:solidFill>
            <a:srgbClr val="202D9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i="1" dirty="0" smtClean="0"/>
              <a:t>Ціннісне ставлення до праці</a:t>
            </a:r>
            <a:endParaRPr lang="ru-RU" b="1" i="1" dirty="0"/>
          </a:p>
        </p:txBody>
      </p:sp>
      <p:sp>
        <p:nvSpPr>
          <p:cNvPr id="26" name="Овал 25"/>
          <p:cNvSpPr/>
          <p:nvPr/>
        </p:nvSpPr>
        <p:spPr>
          <a:xfrm>
            <a:off x="6125717" y="1471158"/>
            <a:ext cx="1656184" cy="1693913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FF00"/>
                </a:solidFill>
              </a:rPr>
              <a:t>Ціннісне ставлення до сім</a:t>
            </a:r>
            <a:r>
              <a:rPr lang="en-US" b="1" dirty="0" smtClean="0">
                <a:solidFill>
                  <a:srgbClr val="FFFF00"/>
                </a:solidFill>
              </a:rPr>
              <a:t>’</a:t>
            </a:r>
            <a:r>
              <a:rPr lang="uk-UA" b="1" dirty="0" smtClean="0">
                <a:solidFill>
                  <a:srgbClr val="FFFF00"/>
                </a:solidFill>
              </a:rPr>
              <a:t>ї, родини, оточую</a:t>
            </a:r>
          </a:p>
          <a:p>
            <a:pPr algn="ctr"/>
            <a:r>
              <a:rPr lang="uk-UA" b="1" dirty="0" err="1" smtClean="0">
                <a:solidFill>
                  <a:srgbClr val="FFFF00"/>
                </a:solidFill>
              </a:rPr>
              <a:t>чих</a:t>
            </a:r>
            <a:endParaRPr lang="ru-R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26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adeshow">
  <a:themeElements>
    <a:clrScheme name="Tradeshow">
      <a:dk1>
        <a:srgbClr val="3F3F3F"/>
      </a:dk1>
      <a:lt1>
        <a:srgbClr val="FFFFFF"/>
      </a:lt1>
      <a:dk2>
        <a:srgbClr val="7DAFC3"/>
      </a:dk2>
      <a:lt2>
        <a:srgbClr val="E5E4DF"/>
      </a:lt2>
      <a:accent1>
        <a:srgbClr val="7C959A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79A4"/>
      </a:hlink>
      <a:folHlink>
        <a:srgbClr val="595959"/>
      </a:folHlink>
    </a:clrScheme>
    <a:fontScheme name="Tradeshow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宋体"/>
        <a:font script="Hant" typeface="新細明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adeshow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300000"/>
              </a:schemeClr>
            </a:gs>
            <a:gs pos="35000">
              <a:schemeClr val="phClr">
                <a:tint val="45000"/>
                <a:satMod val="300000"/>
              </a:schemeClr>
            </a:gs>
            <a:gs pos="69000">
              <a:schemeClr val="phClr">
                <a:tint val="45000"/>
                <a:satMod val="350000"/>
              </a:schemeClr>
            </a:gs>
            <a:gs pos="100000">
              <a:schemeClr val="phClr">
                <a:tint val="60000"/>
                <a:satMod val="350000"/>
              </a:schemeClr>
            </a:gs>
          </a:gsLst>
          <a:path path="circle">
            <a:fillToRect l="50000" t="50000" r="100000" b="100000"/>
          </a:path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38475" cap="flat" cmpd="sng" algn="ctr">
          <a:solidFill>
            <a:schemeClr val="phClr"/>
          </a:solidFill>
          <a:prstDash val="solid"/>
        </a:ln>
        <a:ln w="548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4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>
              <a:rot lat="0" lon="0" rev="3600000"/>
            </a:lightRig>
          </a:scene3d>
          <a:sp3d contourW="31750" prstMaterial="flat">
            <a:bevelT w="127000" h="254000" prst="angle"/>
            <a:contourClr>
              <a:schemeClr val="phClr">
                <a:shade val="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20000">
              <a:schemeClr val="phClr">
                <a:tint val="80000"/>
                <a:lumMod val="100000"/>
              </a:schemeClr>
            </a:gs>
            <a:gs pos="100000">
              <a:schemeClr val="phClr">
                <a:tint val="100000"/>
                <a:lumMod val="80000"/>
              </a:schemeClr>
            </a:gs>
          </a:gsLst>
          <a:path path="circle">
            <a:fillToRect l="50000" t="20000" r="100000" b="100000"/>
          </a:path>
        </a:gradFill>
        <a:gradFill rotWithShape="1">
          <a:gsLst>
            <a:gs pos="0">
              <a:schemeClr val="phClr">
                <a:tint val="100000"/>
                <a:lumMod val="100000"/>
              </a:schemeClr>
            </a:gs>
            <a:gs pos="100000">
              <a:schemeClr val="phClr">
                <a:shade val="100000"/>
                <a:lumMod val="60000"/>
              </a:schemeClr>
            </a:gs>
          </a:gsLst>
          <a:path path="circle">
            <a:fillToRect l="50000" t="2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TC101859861[[fn=Выставка]]</Template>
  <TotalTime>1127</TotalTime>
  <Words>1752</Words>
  <Application>Microsoft Office PowerPoint</Application>
  <PresentationFormat>Экран (4:3)</PresentationFormat>
  <Paragraphs>180</Paragraphs>
  <Slides>25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Tradeshow</vt:lpstr>
      <vt:lpstr>Система виховної роботи Комишівської ЗОШ  І-ІІІ ступенів з впровадження основних орієнтирів виховання</vt:lpstr>
      <vt:lpstr>Презентация PowerPoint</vt:lpstr>
      <vt:lpstr>Презентация PowerPoint</vt:lpstr>
      <vt:lpstr>Мета</vt:lpstr>
      <vt:lpstr>Презентация PowerPoint</vt:lpstr>
      <vt:lpstr>Уся виховна робота в школі реалізується в:</vt:lpstr>
      <vt:lpstr>Уся система виховної роботи школи реалізується через:</vt:lpstr>
      <vt:lpstr>Методичне забезпечення реалізації виховної проблеми</vt:lpstr>
      <vt:lpstr>Презентация PowerPoint</vt:lpstr>
      <vt:lpstr>модель виховної роботи Комишівської ЗОШ І-ІІІ ступенів</vt:lpstr>
      <vt:lpstr>Презентация PowerPoint</vt:lpstr>
      <vt:lpstr>Презентация PowerPoint</vt:lpstr>
      <vt:lpstr>Ціннісне ставлення особистості до суспільства і держави виявляється у патріотизмі, правосвідомості, політичній культурі та культурі міжетнічних відносин. </vt:lpstr>
      <vt:lpstr>Ціннісне ставлення до мистецтва формується у процесі естетичного виховання і виявляєтьсяувідповіднійерудиції, широкомуспектріестетичнихпочуттів, діяхівчинках, пов'язанихз мистецтвом. </vt:lpstr>
      <vt:lpstr>Презентация PowerPoint</vt:lpstr>
      <vt:lpstr>Ціннісне ставлення до праці є визначальною складовою змісту виховання особистості, що спрямована на формування у неї розуміння особистої значущості праці як джерела саморозвитку і самовдосконалення. </vt:lpstr>
      <vt:lpstr>Ціннісне ставлення до себе передбачає сформованість у зростаючої особистості вміння цінувати себе як носія фізичних, духовно-душевних та соціальних сил. Воно є важливою умовою формування у дітей та учнівської молоді активної життєвої позиції. </vt:lpstr>
      <vt:lpstr>Ціннісне ставлення до людей виявляється у моральній активності особистості, прояві відповідальності, чесності, працелюбності, справедливості, гідності, милосердя, толерантності, совістливості, терпимості до іншого, доброзичливості, готовності допомогти іншим, обов'язковості, добросовісності, ввічливості, делікатності, тактовності; вмінні працювати з іншими; здатності прощати і просити пробачення, протистояти виявам несправедливості, жорстокості.</vt:lpstr>
      <vt:lpstr>Ціннісне ставлення до природи формується у процесі екологічного виховання і виявляється у таких ознаках:</vt:lpstr>
      <vt:lpstr>      Мета екологічного виховання:  формуванні в особистості екологічної свідомості і мислення  </vt:lpstr>
      <vt:lpstr>     </vt:lpstr>
      <vt:lpstr>  </vt:lpstr>
      <vt:lpstr>                   Результативність проведеної роботи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Пользователь Windows</cp:lastModifiedBy>
  <cp:revision>95</cp:revision>
  <dcterms:created xsi:type="dcterms:W3CDTF">2013-11-24T19:28:08Z</dcterms:created>
  <dcterms:modified xsi:type="dcterms:W3CDTF">2013-11-28T05:03:06Z</dcterms:modified>
</cp:coreProperties>
</file>